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4" r:id="rId1"/>
    <p:sldMasterId id="2147483735" r:id="rId2"/>
    <p:sldMasterId id="2147483736" r:id="rId3"/>
  </p:sldMasterIdLst>
  <p:notesMasterIdLst>
    <p:notesMasterId r:id="rId62"/>
  </p:notesMasterIdLst>
  <p:sldIdLst>
    <p:sldId id="256" r:id="rId4"/>
    <p:sldId id="313" r:id="rId5"/>
    <p:sldId id="314"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9144000" cy="5143500" type="screen16x9"/>
  <p:notesSz cx="6858000" cy="9144000"/>
  <p:embeddedFontLst>
    <p:embeddedFont>
      <p:font typeface="Century Gothic" panose="020B0502020202020204" pitchFamily="34" charset="0"/>
      <p:regular r:id="rId63"/>
      <p:bold r:id="rId64"/>
      <p:italic r:id="rId65"/>
      <p:boldItalic r:id="rId66"/>
    </p:embeddedFont>
    <p:embeddedFont>
      <p:font typeface="Helvetica Neue"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6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B5070B-2BE0-4A17-A0F6-6FFB68C41A57}">
  <a:tblStyle styleId="{31B5070B-2BE0-4A17-A0F6-6FFB68C41A5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BC93374-8960-4CAF-B197-86F20E0DCE6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7"/>
      </p:cViewPr>
      <p:guideLst>
        <p:guide orient="horz" pos="1620"/>
        <p:guide pos="26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4.fntdata"/><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590921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6fd46fdce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26fd46fdce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6fd46fdce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126fd46fdce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26fd46fdce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126fd46fdce_0_6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ce7d2dea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2ce7d2dead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6fd46fdce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126fd46fdce_0_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ce7d2dea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12ce7d2dea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2ce7d2dead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
              <a:t>Вопрос от Аксана</a:t>
            </a:r>
            <a:endParaRPr/>
          </a:p>
        </p:txBody>
      </p:sp>
      <p:sp>
        <p:nvSpPr>
          <p:cNvPr id="386" name="Google Shape;386;g12ce7d2dea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2ce7d2dead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12ce7d2dead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75b3eb1e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1275b3eb1e8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3557c0c8a2_0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13557c0c8a2_0_2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13557c0c8a2_0_2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2d12b9d417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12d12b9d417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2d12b9d417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6fd46fdce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26fd46fdce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12b9d417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2d12b9d417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12d12b9d417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d12b9d417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12d12b9d417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g12d12b9d417_0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d12b9d417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12d12b9d417_0_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g12d12b9d417_0_1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3557c0c8a2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13557c0c8a2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g13557c0c8a2_0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d12b9d417_0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12d12b9d417_0_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12d12b9d417_0_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d12b9d417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12d12b9d417_0_1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g12d12b9d417_0_1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d12b9d417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g12d12b9d417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12d12b9d417_0_1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d12b9d417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12d12b9d417_0_1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g12d12b9d417_0_1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75b3eb1e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1275b3eb1e8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2f9c20f0db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12f9c20f0db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g12f9c20f0db_0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6fd46fdce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26fd46fdce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f9c20f0db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12f9c20f0db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12f9c20f0db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2f9c20f0db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12f9c20f0db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12f9c20f0db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2f9c20f0db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2f9c20f0db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g12f9c20f0db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f9c20f0db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12f9c20f0db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g12f9c20f0db_0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2f9c20f0db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12f9c20f0db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g12f9c20f0db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300443f5d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1300443f5d7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g1300443f5d7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2f9c20f0d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12f9c20f0db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g12f9c20f0db_0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f9c20f0d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12f9c20f0db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2f9c20f0db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2f9c20f0db_0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6fd46fdce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126fd46fdce_0_6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2f9c20f0db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12f9c20f0db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2f9c20f0d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12f9c20f0db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2f9c20f0db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2f9c20f0db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2f9c20f0d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12f9c20f0db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2f9c20f0db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2f9c20f0db_0_2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g12f9c20f0db_0_2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300443f5d7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300443f5d7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g1300443f5d7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75b3eb1e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1275b3eb1e8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098fc103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13098fc103e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26fd46fdce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126fd46fdce_0_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3098fc103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3098fc103e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3098fc103e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13098fc103e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13098fc103e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3098fc103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3098fc103e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098fc103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13098fc103e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098fc103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13098fc103e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3098fc103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13098fc103e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098fc103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13098fc103e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098fc103e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3098fc103e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g13098fc103e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58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26fd46fdce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26fd46fdce_0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d7ae809f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12d7ae809f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6fd46fdce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26fd46fdce_0_6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2d7ae809f8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12d7ae809f8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9144000" cy="995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200"/>
              <a:buNone/>
              <a:defRPr sz="4200"/>
            </a:lvl1pPr>
            <a:lvl2pPr lvl="1" algn="l" rtl="0">
              <a:lnSpc>
                <a:spcPct val="100000"/>
              </a:lnSpc>
              <a:spcBef>
                <a:spcPts val="0"/>
              </a:spcBef>
              <a:spcAft>
                <a:spcPts val="0"/>
              </a:spcAft>
              <a:buSzPts val="4200"/>
              <a:buNone/>
              <a:defRPr sz="4200"/>
            </a:lvl2pPr>
            <a:lvl3pPr lvl="2" algn="l" rtl="0">
              <a:lnSpc>
                <a:spcPct val="100000"/>
              </a:lnSpc>
              <a:spcBef>
                <a:spcPts val="0"/>
              </a:spcBef>
              <a:spcAft>
                <a:spcPts val="0"/>
              </a:spcAft>
              <a:buSzPts val="4200"/>
              <a:buNone/>
              <a:defRPr sz="4200"/>
            </a:lvl3pPr>
            <a:lvl4pPr lvl="3" algn="l" rtl="0">
              <a:lnSpc>
                <a:spcPct val="100000"/>
              </a:lnSpc>
              <a:spcBef>
                <a:spcPts val="0"/>
              </a:spcBef>
              <a:spcAft>
                <a:spcPts val="0"/>
              </a:spcAft>
              <a:buSzPts val="4200"/>
              <a:buNone/>
              <a:defRPr sz="4200"/>
            </a:lvl4pPr>
            <a:lvl5pPr lvl="4" algn="l" rtl="0">
              <a:lnSpc>
                <a:spcPct val="100000"/>
              </a:lnSpc>
              <a:spcBef>
                <a:spcPts val="0"/>
              </a:spcBef>
              <a:spcAft>
                <a:spcPts val="0"/>
              </a:spcAft>
              <a:buSzPts val="4200"/>
              <a:buNone/>
              <a:defRPr sz="4200"/>
            </a:lvl5pPr>
            <a:lvl6pPr lvl="5" algn="l" rtl="0">
              <a:lnSpc>
                <a:spcPct val="100000"/>
              </a:lnSpc>
              <a:spcBef>
                <a:spcPts val="0"/>
              </a:spcBef>
              <a:spcAft>
                <a:spcPts val="0"/>
              </a:spcAft>
              <a:buSzPts val="4200"/>
              <a:buNone/>
              <a:defRPr sz="4200"/>
            </a:lvl6pPr>
            <a:lvl7pPr lvl="6" algn="l" rtl="0">
              <a:lnSpc>
                <a:spcPct val="100000"/>
              </a:lnSpc>
              <a:spcBef>
                <a:spcPts val="0"/>
              </a:spcBef>
              <a:spcAft>
                <a:spcPts val="0"/>
              </a:spcAft>
              <a:buSzPts val="4200"/>
              <a:buNone/>
              <a:defRPr sz="4200"/>
            </a:lvl7pPr>
            <a:lvl8pPr lvl="7" algn="l" rtl="0">
              <a:lnSpc>
                <a:spcPct val="100000"/>
              </a:lnSpc>
              <a:spcBef>
                <a:spcPts val="0"/>
              </a:spcBef>
              <a:spcAft>
                <a:spcPts val="0"/>
              </a:spcAft>
              <a:buSzPts val="4200"/>
              <a:buNone/>
              <a:defRPr sz="4200"/>
            </a:lvl8pPr>
            <a:lvl9pPr lvl="8" algn="l" rtl="0">
              <a:lnSpc>
                <a:spcPct val="100000"/>
              </a:lnSpc>
              <a:spcBef>
                <a:spcPts val="0"/>
              </a:spcBef>
              <a:spcAft>
                <a:spcPts val="0"/>
              </a:spcAft>
              <a:buSzPts val="4200"/>
              <a:buNone/>
              <a:defRPr sz="4200"/>
            </a:lvl9pPr>
          </a:lstStyle>
          <a:p>
            <a:endParaRPr/>
          </a:p>
        </p:txBody>
      </p:sp>
      <p:sp>
        <p:nvSpPr>
          <p:cNvPr id="57" name="Google Shape;57;p14"/>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58"/>
        <p:cNvGrpSpPr/>
        <p:nvPr/>
      </p:nvGrpSpPr>
      <p:grpSpPr>
        <a:xfrm>
          <a:off x="0" y="0"/>
          <a:ext cx="0" cy="0"/>
          <a:chOff x="0" y="0"/>
          <a:chExt cx="0" cy="0"/>
        </a:xfrm>
      </p:grpSpPr>
      <p:sp>
        <p:nvSpPr>
          <p:cNvPr id="59" name="Google Shape;59;p15"/>
          <p:cNvSpPr/>
          <p:nvPr/>
        </p:nvSpPr>
        <p:spPr>
          <a:xfrm>
            <a:off x="0" y="0"/>
            <a:ext cx="91500" cy="716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5"/>
          <p:cNvSpPr txBox="1">
            <a:spLocks noGrp="1"/>
          </p:cNvSpPr>
          <p:nvPr>
            <p:ph type="title"/>
          </p:nvPr>
        </p:nvSpPr>
        <p:spPr>
          <a:xfrm>
            <a:off x="311700" y="292625"/>
            <a:ext cx="4254300" cy="550800"/>
          </a:xfrm>
          <a:prstGeom prst="rect">
            <a:avLst/>
          </a:prstGeom>
          <a:noFill/>
          <a:ln>
            <a:noFill/>
          </a:ln>
        </p:spPr>
        <p:txBody>
          <a:bodyPr spcFirstLastPara="1" wrap="square" lIns="91425" tIns="91425" rIns="91425" bIns="91425" anchor="ctr" anchorCtr="0">
            <a:sp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000"/>
              <a:buNone/>
              <a:defRPr sz="2000"/>
            </a:lvl2pPr>
            <a:lvl3pPr lvl="2" algn="l" rtl="0">
              <a:lnSpc>
                <a:spcPct val="100000"/>
              </a:lnSpc>
              <a:spcBef>
                <a:spcPts val="0"/>
              </a:spcBef>
              <a:spcAft>
                <a:spcPts val="0"/>
              </a:spcAft>
              <a:buSzPts val="2000"/>
              <a:buNone/>
              <a:defRPr sz="2000"/>
            </a:lvl3pPr>
            <a:lvl4pPr lvl="3" algn="l" rtl="0">
              <a:lnSpc>
                <a:spcPct val="100000"/>
              </a:lnSpc>
              <a:spcBef>
                <a:spcPts val="0"/>
              </a:spcBef>
              <a:spcAft>
                <a:spcPts val="0"/>
              </a:spcAft>
              <a:buSzPts val="2000"/>
              <a:buNone/>
              <a:defRPr sz="2000"/>
            </a:lvl4pPr>
            <a:lvl5pPr lvl="4" algn="l" rtl="0">
              <a:lnSpc>
                <a:spcPct val="100000"/>
              </a:lnSpc>
              <a:spcBef>
                <a:spcPts val="0"/>
              </a:spcBef>
              <a:spcAft>
                <a:spcPts val="0"/>
              </a:spcAft>
              <a:buSzPts val="2000"/>
              <a:buNone/>
              <a:defRPr sz="2000"/>
            </a:lvl5pPr>
            <a:lvl6pPr lvl="5" algn="l" rtl="0">
              <a:lnSpc>
                <a:spcPct val="100000"/>
              </a:lnSpc>
              <a:spcBef>
                <a:spcPts val="0"/>
              </a:spcBef>
              <a:spcAft>
                <a:spcPts val="0"/>
              </a:spcAft>
              <a:buSzPts val="2000"/>
              <a:buNone/>
              <a:defRPr sz="2000"/>
            </a:lvl6pPr>
            <a:lvl7pPr lvl="6" algn="l" rtl="0">
              <a:lnSpc>
                <a:spcPct val="100000"/>
              </a:lnSpc>
              <a:spcBef>
                <a:spcPts val="0"/>
              </a:spcBef>
              <a:spcAft>
                <a:spcPts val="0"/>
              </a:spcAft>
              <a:buSzPts val="2000"/>
              <a:buNone/>
              <a:defRPr sz="2000"/>
            </a:lvl7pPr>
            <a:lvl8pPr lvl="7" algn="l" rtl="0">
              <a:lnSpc>
                <a:spcPct val="100000"/>
              </a:lnSpc>
              <a:spcBef>
                <a:spcPts val="0"/>
              </a:spcBef>
              <a:spcAft>
                <a:spcPts val="0"/>
              </a:spcAft>
              <a:buSzPts val="2000"/>
              <a:buNone/>
              <a:defRPr sz="2000"/>
            </a:lvl8pPr>
            <a:lvl9pPr lvl="8" algn="l" rtl="0">
              <a:lnSpc>
                <a:spcPct val="100000"/>
              </a:lnSpc>
              <a:spcBef>
                <a:spcPts val="0"/>
              </a:spcBef>
              <a:spcAft>
                <a:spcPts val="0"/>
              </a:spcAft>
              <a:buSzPts val="2000"/>
              <a:buNone/>
              <a:defRPr sz="2000"/>
            </a:lvl9pPr>
          </a:lstStyle>
          <a:p>
            <a:endParaRPr/>
          </a:p>
        </p:txBody>
      </p:sp>
      <p:sp>
        <p:nvSpPr>
          <p:cNvPr id="61" name="Google Shape;61;p15"/>
          <p:cNvSpPr txBox="1">
            <a:spLocks noGrp="1"/>
          </p:cNvSpPr>
          <p:nvPr>
            <p:ph type="body" idx="1"/>
          </p:nvPr>
        </p:nvSpPr>
        <p:spPr>
          <a:xfrm>
            <a:off x="311700" y="1008725"/>
            <a:ext cx="4254300" cy="3588600"/>
          </a:xfrm>
          <a:prstGeom prst="rect">
            <a:avLst/>
          </a:prstGeom>
          <a:noFill/>
          <a:ln>
            <a:noFill/>
          </a:ln>
        </p:spPr>
        <p:txBody>
          <a:bodyPr spcFirstLastPara="1" wrap="square" lIns="91425" tIns="91425" rIns="91425" bIns="91425" anchor="t" anchorCtr="0">
            <a:spAutoFit/>
          </a:bodyPr>
          <a:lstStyle>
            <a:lvl1pPr marL="457200" lvl="0" indent="-330200" algn="l" rtl="0">
              <a:lnSpc>
                <a:spcPct val="115000"/>
              </a:lnSpc>
              <a:spcBef>
                <a:spcPts val="0"/>
              </a:spcBef>
              <a:spcAft>
                <a:spcPts val="0"/>
              </a:spcAft>
              <a:buClr>
                <a:schemeClr val="dk2"/>
              </a:buClr>
              <a:buSzPts val="1600"/>
              <a:buChar char="■"/>
              <a:defRPr sz="1600"/>
            </a:lvl1pPr>
            <a:lvl2pPr marL="914400" lvl="1" indent="-330200" algn="l" rtl="0">
              <a:lnSpc>
                <a:spcPct val="115000"/>
              </a:lnSpc>
              <a:spcBef>
                <a:spcPts val="0"/>
              </a:spcBef>
              <a:spcAft>
                <a:spcPts val="0"/>
              </a:spcAft>
              <a:buSzPts val="1600"/>
              <a:buChar char="→"/>
              <a:defRPr sz="1600"/>
            </a:lvl2pPr>
            <a:lvl3pPr marL="1371600" lvl="2" indent="-330200" algn="l" rtl="0">
              <a:lnSpc>
                <a:spcPct val="115000"/>
              </a:lnSpc>
              <a:spcBef>
                <a:spcPts val="0"/>
              </a:spcBef>
              <a:spcAft>
                <a:spcPts val="0"/>
              </a:spcAft>
              <a:buSzPts val="1600"/>
              <a:buChar char="■"/>
              <a:defRPr sz="1600"/>
            </a:lvl3pPr>
            <a:lvl4pPr marL="1828800" lvl="3" indent="-330200" algn="l" rtl="0">
              <a:lnSpc>
                <a:spcPct val="115000"/>
              </a:lnSpc>
              <a:spcBef>
                <a:spcPts val="0"/>
              </a:spcBef>
              <a:spcAft>
                <a:spcPts val="0"/>
              </a:spcAft>
              <a:buSzPts val="1600"/>
              <a:buChar char="●"/>
              <a:defRPr sz="1600"/>
            </a:lvl4pPr>
            <a:lvl5pPr marL="2286000" lvl="4" indent="-330200" algn="l" rtl="0">
              <a:lnSpc>
                <a:spcPct val="115000"/>
              </a:lnSpc>
              <a:spcBef>
                <a:spcPts val="0"/>
              </a:spcBef>
              <a:spcAft>
                <a:spcPts val="0"/>
              </a:spcAft>
              <a:buSzPts val="1600"/>
              <a:buChar char="○"/>
              <a:defRPr sz="1600"/>
            </a:lvl5pPr>
            <a:lvl6pPr marL="2743200" lvl="5" indent="-330200" algn="l" rtl="0">
              <a:lnSpc>
                <a:spcPct val="115000"/>
              </a:lnSpc>
              <a:spcBef>
                <a:spcPts val="0"/>
              </a:spcBef>
              <a:spcAft>
                <a:spcPts val="0"/>
              </a:spcAft>
              <a:buSzPts val="1600"/>
              <a:buChar char="■"/>
              <a:defRPr sz="1600"/>
            </a:lvl6pPr>
            <a:lvl7pPr marL="3200400" lvl="6" indent="-330200" algn="l" rtl="0">
              <a:lnSpc>
                <a:spcPct val="115000"/>
              </a:lnSpc>
              <a:spcBef>
                <a:spcPts val="0"/>
              </a:spcBef>
              <a:spcAft>
                <a:spcPts val="0"/>
              </a:spcAft>
              <a:buSzPts val="1600"/>
              <a:buChar char="●"/>
              <a:defRPr sz="1600"/>
            </a:lvl7pPr>
            <a:lvl8pPr marL="3657600" lvl="7" indent="-330200" algn="l" rtl="0">
              <a:lnSpc>
                <a:spcPct val="115000"/>
              </a:lnSpc>
              <a:spcBef>
                <a:spcPts val="0"/>
              </a:spcBef>
              <a:spcAft>
                <a:spcPts val="0"/>
              </a:spcAft>
              <a:buSzPts val="1600"/>
              <a:buChar char="○"/>
              <a:defRPr sz="1600"/>
            </a:lvl8pPr>
            <a:lvl9pPr marL="4114800" lvl="8" indent="-330200" algn="l" rtl="0">
              <a:lnSpc>
                <a:spcPct val="115000"/>
              </a:lnSpc>
              <a:spcBef>
                <a:spcPts val="0"/>
              </a:spcBef>
              <a:spcAft>
                <a:spcPts val="0"/>
              </a:spcAft>
              <a:buSzPts val="1600"/>
              <a:buChar char="■"/>
              <a:defRPr sz="1600"/>
            </a:lvl9pPr>
          </a:lstStyle>
          <a:p>
            <a:endParaRPr/>
          </a:p>
        </p:txBody>
      </p:sp>
      <p:sp>
        <p:nvSpPr>
          <p:cNvPr id="62" name="Google Shape;62;p15"/>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
              <a:t>‹#›</a:t>
            </a:fld>
            <a:endParaRPr/>
          </a:p>
        </p:txBody>
      </p:sp>
    </p:spTree>
  </p:cSld>
  <p:clrMapOvr>
    <a:masterClrMapping/>
  </p:clrMapOvr>
  <p:extLst>
    <p:ext uri="{DCECCB84-F9BA-43D5-87BE-67443E8EF086}">
      <p15:sldGuideLst xmlns:p15="http://schemas.microsoft.com/office/powerpoint/2012/main">
        <p15:guide id="1" pos="27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ftr" idx="11"/>
          </p:nvPr>
        </p:nvSpPr>
        <p:spPr>
          <a:xfrm>
            <a:off x="378719" y="4890778"/>
            <a:ext cx="2926200" cy="2154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16"/>
          <p:cNvSpPr txBox="1">
            <a:spLocks noGrp="1"/>
          </p:cNvSpPr>
          <p:nvPr>
            <p:ph type="sldNum" idx="12"/>
          </p:nvPr>
        </p:nvSpPr>
        <p:spPr>
          <a:xfrm>
            <a:off x="6662512" y="4890778"/>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200"/>
              <a:buFont typeface="Arial"/>
              <a:buNone/>
              <a:defRPr sz="1000"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00"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00"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00"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00"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00"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00"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00"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
              <a:t>‹#›</a:t>
            </a:fld>
            <a:endParaRPr/>
          </a:p>
        </p:txBody>
      </p:sp>
      <p:sp>
        <p:nvSpPr>
          <p:cNvPr id="66" name="Google Shape;66;p16"/>
          <p:cNvSpPr txBox="1">
            <a:spLocks noGrp="1"/>
          </p:cNvSpPr>
          <p:nvPr>
            <p:ph type="title"/>
          </p:nvPr>
        </p:nvSpPr>
        <p:spPr>
          <a:xfrm>
            <a:off x="363190" y="168634"/>
            <a:ext cx="4015200" cy="349200"/>
          </a:xfrm>
          <a:prstGeom prst="rect">
            <a:avLst/>
          </a:prstGeom>
          <a:noFill/>
          <a:ln>
            <a:noFill/>
          </a:ln>
        </p:spPr>
        <p:txBody>
          <a:bodyPr spcFirstLastPara="1" wrap="square" lIns="0" tIns="0" rIns="0" bIns="0" anchor="ctr" anchorCtr="0">
            <a:norm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a:off x="379075" y="722313"/>
            <a:ext cx="8401800" cy="40749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727"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636"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636"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636"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636"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636"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636"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636"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636"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_Таблица">
  <p:cSld name="13_Таблица">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0" name="Google Shape;70;p17"/>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_Таблица">
  <p:cSld name="14_Таблица">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3" name="Google Shape;73;p18"/>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_Таблица">
  <p:cSld name="15_Таблица">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6" name="Google Shape;76;p19"/>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_Таблица">
  <p:cSld name="16_Таблица">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9" name="Google Shape;79;p20"/>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_Таблица">
  <p:cSld name="17_Таблица">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82" name="Google Shape;82;p21"/>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3_Таблица">
  <p:cSld name="33_Таблица">
    <p:spTree>
      <p:nvGrpSpPr>
        <p:cNvPr id="1" name="Shape 83"/>
        <p:cNvGrpSpPr/>
        <p:nvPr/>
      </p:nvGrpSpPr>
      <p:grpSpPr>
        <a:xfrm>
          <a:off x="0" y="0"/>
          <a:ext cx="0" cy="0"/>
          <a:chOff x="0" y="0"/>
          <a:chExt cx="0" cy="0"/>
        </a:xfrm>
      </p:grpSpPr>
      <p:sp>
        <p:nvSpPr>
          <p:cNvPr id="84" name="Google Shape;84;p22"/>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85" name="Google Shape;85;p22"/>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2_Таблица">
  <p:cSld name="12_Таблица">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88" name="Google Shape;88;p23"/>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Таблица">
  <p:cSld name="10_Таблица">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91" name="Google Shape;91;p24"/>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_Таблица">
  <p:cSld name="11_Таблица">
    <p:spTree>
      <p:nvGrpSpPr>
        <p:cNvPr id="1" name="Shape 92"/>
        <p:cNvGrpSpPr/>
        <p:nvPr/>
      </p:nvGrpSpPr>
      <p:grpSpPr>
        <a:xfrm>
          <a:off x="0" y="0"/>
          <a:ext cx="0" cy="0"/>
          <a:chOff x="0" y="0"/>
          <a:chExt cx="0" cy="0"/>
        </a:xfrm>
      </p:grpSpPr>
      <p:sp>
        <p:nvSpPr>
          <p:cNvPr id="93" name="Google Shape;93;p25"/>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94" name="Google Shape;94;p25"/>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Таблица">
  <p:cSld name="4_Таблица">
    <p:spTree>
      <p:nvGrpSpPr>
        <p:cNvPr id="1" name="Shape 95"/>
        <p:cNvGrpSpPr/>
        <p:nvPr/>
      </p:nvGrpSpPr>
      <p:grpSpPr>
        <a:xfrm>
          <a:off x="0" y="0"/>
          <a:ext cx="0" cy="0"/>
          <a:chOff x="0" y="0"/>
          <a:chExt cx="0" cy="0"/>
        </a:xfrm>
      </p:grpSpPr>
      <p:sp>
        <p:nvSpPr>
          <p:cNvPr id="96" name="Google Shape;96;p26"/>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97" name="Google Shape;97;p26"/>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Таблица">
  <p:cSld name="5_Таблица">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00" name="Google Shape;100;p27"/>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Содержимое">
  <p:cSld name="Содержимое">
    <p:spTree>
      <p:nvGrpSpPr>
        <p:cNvPr id="1" name="Shape 101"/>
        <p:cNvGrpSpPr/>
        <p:nvPr/>
      </p:nvGrpSpPr>
      <p:grpSpPr>
        <a:xfrm>
          <a:off x="0" y="0"/>
          <a:ext cx="0" cy="0"/>
          <a:chOff x="0" y="0"/>
          <a:chExt cx="0" cy="0"/>
        </a:xfrm>
      </p:grpSpPr>
      <p:sp>
        <p:nvSpPr>
          <p:cNvPr id="102" name="Google Shape;102;p28"/>
          <p:cNvSpPr txBox="1">
            <a:spLocks noGrp="1"/>
          </p:cNvSpPr>
          <p:nvPr>
            <p:ph type="body" idx="1"/>
          </p:nvPr>
        </p:nvSpPr>
        <p:spPr>
          <a:xfrm>
            <a:off x="971550" y="1203599"/>
            <a:ext cx="7200900" cy="3455700"/>
          </a:xfrm>
          <a:prstGeom prst="rect">
            <a:avLst/>
          </a:prstGeom>
          <a:noFill/>
          <a:ln>
            <a:noFill/>
          </a:ln>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SzPts val="1600"/>
              <a:buChar char="■"/>
              <a:defRPr/>
            </a:lvl1pPr>
            <a:lvl2pPr marL="914400" lvl="1" indent="-330200" algn="l" rtl="0">
              <a:lnSpc>
                <a:spcPct val="115000"/>
              </a:lnSpc>
              <a:spcBef>
                <a:spcPts val="0"/>
              </a:spcBef>
              <a:spcAft>
                <a:spcPts val="0"/>
              </a:spcAft>
              <a:buSzPts val="1600"/>
              <a:buChar char="→"/>
              <a:defRPr/>
            </a:lvl2pPr>
            <a:lvl3pPr marL="1371600" lvl="2" indent="-330200" algn="l" rtl="0">
              <a:lnSpc>
                <a:spcPct val="115000"/>
              </a:lnSpc>
              <a:spcBef>
                <a:spcPts val="0"/>
              </a:spcBef>
              <a:spcAft>
                <a:spcPts val="0"/>
              </a:spcAft>
              <a:buSzPts val="1600"/>
              <a:buChar char="■"/>
              <a:defRPr/>
            </a:lvl3pPr>
            <a:lvl4pPr marL="1828800" lvl="3" indent="-330200" algn="l" rtl="0">
              <a:lnSpc>
                <a:spcPct val="115000"/>
              </a:lnSpc>
              <a:spcBef>
                <a:spcPts val="0"/>
              </a:spcBef>
              <a:spcAft>
                <a:spcPts val="0"/>
              </a:spcAft>
              <a:buSzPts val="1600"/>
              <a:buChar char="●"/>
              <a:defRPr/>
            </a:lvl4pPr>
            <a:lvl5pPr marL="2286000" lvl="4" indent="-330200" algn="l" rtl="0">
              <a:lnSpc>
                <a:spcPct val="115000"/>
              </a:lnSpc>
              <a:spcBef>
                <a:spcPts val="0"/>
              </a:spcBef>
              <a:spcAft>
                <a:spcPts val="0"/>
              </a:spcAft>
              <a:buSzPts val="1600"/>
              <a:buChar char="○"/>
              <a:defRPr/>
            </a:lvl5pPr>
            <a:lvl6pPr marL="2743200" lvl="5" indent="-330200" algn="l" rtl="0">
              <a:lnSpc>
                <a:spcPct val="115000"/>
              </a:lnSpc>
              <a:spcBef>
                <a:spcPts val="0"/>
              </a:spcBef>
              <a:spcAft>
                <a:spcPts val="0"/>
              </a:spcAft>
              <a:buSzPts val="1600"/>
              <a:buChar char="■"/>
              <a:defRPr/>
            </a:lvl6pPr>
            <a:lvl7pPr marL="3200400" lvl="6" indent="-330200" algn="l" rtl="0">
              <a:lnSpc>
                <a:spcPct val="115000"/>
              </a:lnSpc>
              <a:spcBef>
                <a:spcPts val="0"/>
              </a:spcBef>
              <a:spcAft>
                <a:spcPts val="0"/>
              </a:spcAft>
              <a:buSzPts val="1600"/>
              <a:buChar char="●"/>
              <a:defRPr/>
            </a:lvl7pPr>
            <a:lvl8pPr marL="3657600" lvl="7" indent="-330200" algn="l" rtl="0">
              <a:lnSpc>
                <a:spcPct val="115000"/>
              </a:lnSpc>
              <a:spcBef>
                <a:spcPts val="0"/>
              </a:spcBef>
              <a:spcAft>
                <a:spcPts val="0"/>
              </a:spcAft>
              <a:buSzPts val="1600"/>
              <a:buChar char="○"/>
              <a:defRPr/>
            </a:lvl8pPr>
            <a:lvl9pPr marL="4114800" lvl="8" indent="-330200" algn="l" rtl="0">
              <a:lnSpc>
                <a:spcPct val="115000"/>
              </a:lnSpc>
              <a:spcBef>
                <a:spcPts val="0"/>
              </a:spcBef>
              <a:spcAft>
                <a:spcPts val="0"/>
              </a:spcAft>
              <a:buSzPts val="1600"/>
              <a:buChar char="■"/>
              <a:defRPr/>
            </a:lvl9pPr>
          </a:lstStyle>
          <a:p>
            <a:endParaRPr/>
          </a:p>
        </p:txBody>
      </p:sp>
      <p:sp>
        <p:nvSpPr>
          <p:cNvPr id="103" name="Google Shape;103;p28"/>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sz="33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04" name="Google Shape;104;p28"/>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Таблица">
  <p:cSld name="Таблица">
    <p:spTree>
      <p:nvGrpSpPr>
        <p:cNvPr id="1" name="Shape 105"/>
        <p:cNvGrpSpPr/>
        <p:nvPr/>
      </p:nvGrpSpPr>
      <p:grpSpPr>
        <a:xfrm>
          <a:off x="0" y="0"/>
          <a:ext cx="0" cy="0"/>
          <a:chOff x="0" y="0"/>
          <a:chExt cx="0" cy="0"/>
        </a:xfrm>
      </p:grpSpPr>
      <p:sp>
        <p:nvSpPr>
          <p:cNvPr id="106" name="Google Shape;106;p29"/>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07" name="Google Shape;107;p29"/>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Текст 1">
  <p:cSld name="Текст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30"/>
          <p:cNvSpPr txBox="1">
            <a:spLocks noGrp="1"/>
          </p:cNvSpPr>
          <p:nvPr>
            <p:ph type="body" idx="1"/>
          </p:nvPr>
        </p:nvSpPr>
        <p:spPr>
          <a:xfrm>
            <a:off x="474208" y="1037044"/>
            <a:ext cx="4113000" cy="3744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30000"/>
              </a:lnSpc>
              <a:spcBef>
                <a:spcPts val="800"/>
              </a:spcBef>
              <a:spcAft>
                <a:spcPts val="0"/>
              </a:spcAft>
              <a:buClr>
                <a:schemeClr val="lt1"/>
              </a:buClr>
              <a:buSzPts val="1500"/>
              <a:buFont typeface="Arial"/>
              <a:buNone/>
              <a:defRPr sz="1500" b="0"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0" name="Google Shape;110;p30"/>
          <p:cNvSpPr txBox="1">
            <a:spLocks noGrp="1"/>
          </p:cNvSpPr>
          <p:nvPr>
            <p:ph type="body" idx="2"/>
          </p:nvPr>
        </p:nvSpPr>
        <p:spPr>
          <a:xfrm>
            <a:off x="474208" y="359298"/>
            <a:ext cx="4432200" cy="27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lt1"/>
              </a:buClr>
              <a:buSzPts val="1800"/>
              <a:buFont typeface="Arial"/>
              <a:buNone/>
              <a:defRPr sz="18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1" name="Google Shape;111;p30"/>
          <p:cNvSpPr txBox="1">
            <a:spLocks noGrp="1"/>
          </p:cNvSpPr>
          <p:nvPr>
            <p:ph type="body" idx="3"/>
          </p:nvPr>
        </p:nvSpPr>
        <p:spPr>
          <a:xfrm>
            <a:off x="474208" y="103517"/>
            <a:ext cx="4432200" cy="2364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rgbClr val="33B549"/>
              </a:buClr>
              <a:buSzPts val="900"/>
              <a:buFont typeface="Arial"/>
              <a:buNone/>
              <a:defRPr sz="900" b="1" i="0" u="none" strike="noStrike" cap="none">
                <a:solidFill>
                  <a:srgbClr val="33B54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2" name="Google Shape;112;p30"/>
          <p:cNvSpPr/>
          <p:nvPr/>
        </p:nvSpPr>
        <p:spPr>
          <a:xfrm>
            <a:off x="552204" y="745550"/>
            <a:ext cx="4400700" cy="48600"/>
          </a:xfrm>
          <a:prstGeom prst="rect">
            <a:avLst/>
          </a:prstGeom>
          <a:solidFill>
            <a:srgbClr val="36B34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3B549"/>
              </a:solidFill>
              <a:latin typeface="Arial"/>
              <a:ea typeface="Arial"/>
              <a:cs typeface="Arial"/>
              <a:sym typeface="Arial"/>
            </a:endParaRPr>
          </a:p>
        </p:txBody>
      </p:sp>
      <p:sp>
        <p:nvSpPr>
          <p:cNvPr id="113" name="Google Shape;113;p30"/>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Пустой слайд">
  <p:cSld name="TITLE_AND_BODY_2">
    <p:spTree>
      <p:nvGrpSpPr>
        <p:cNvPr id="1" name="Shape 114"/>
        <p:cNvGrpSpPr/>
        <p:nvPr/>
      </p:nvGrpSpPr>
      <p:grpSpPr>
        <a:xfrm>
          <a:off x="0" y="0"/>
          <a:ext cx="0" cy="0"/>
          <a:chOff x="0" y="0"/>
          <a:chExt cx="0" cy="0"/>
        </a:xfrm>
      </p:grpSpPr>
      <p:sp>
        <p:nvSpPr>
          <p:cNvPr id="115" name="Google Shape;115;p31"/>
          <p:cNvSpPr txBox="1">
            <a:spLocks noGrp="1"/>
          </p:cNvSpPr>
          <p:nvPr>
            <p:ph type="sldNum" idx="12"/>
          </p:nvPr>
        </p:nvSpPr>
        <p:spPr>
          <a:xfrm>
            <a:off x="104189" y="4908067"/>
            <a:ext cx="270000" cy="230700"/>
          </a:xfrm>
          <a:prstGeom prst="rect">
            <a:avLst/>
          </a:prstGeom>
          <a:noFill/>
          <a:ln>
            <a:noFill/>
          </a:ln>
        </p:spPr>
        <p:txBody>
          <a:bodyPr spcFirstLastPara="1" wrap="square" lIns="34275" tIns="34275" rIns="34275" bIns="34275" anchor="ctr" anchorCtr="0">
            <a:noAutofit/>
          </a:bodyPr>
          <a:lstStyle>
            <a:lvl1pPr marL="0" marR="0" lvl="0"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
              <a:t>‹#›</a:t>
            </a:fld>
            <a:endParaRPr>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Текст 1 1">
  <p:cSld name="Текст 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32"/>
          <p:cNvSpPr txBox="1">
            <a:spLocks noGrp="1"/>
          </p:cNvSpPr>
          <p:nvPr>
            <p:ph type="body" idx="1"/>
          </p:nvPr>
        </p:nvSpPr>
        <p:spPr>
          <a:xfrm>
            <a:off x="474208" y="1037044"/>
            <a:ext cx="4113000" cy="3744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30000"/>
              </a:lnSpc>
              <a:spcBef>
                <a:spcPts val="800"/>
              </a:spcBef>
              <a:spcAft>
                <a:spcPts val="0"/>
              </a:spcAft>
              <a:buClr>
                <a:schemeClr val="lt1"/>
              </a:buClr>
              <a:buSzPts val="1500"/>
              <a:buFont typeface="Arial"/>
              <a:buNone/>
              <a:defRPr sz="1500" b="0"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8" name="Google Shape;118;p32"/>
          <p:cNvSpPr txBox="1">
            <a:spLocks noGrp="1"/>
          </p:cNvSpPr>
          <p:nvPr>
            <p:ph type="body" idx="2"/>
          </p:nvPr>
        </p:nvSpPr>
        <p:spPr>
          <a:xfrm>
            <a:off x="474208" y="359298"/>
            <a:ext cx="4432200" cy="27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lt1"/>
              </a:buClr>
              <a:buSzPts val="1800"/>
              <a:buFont typeface="Arial"/>
              <a:buNone/>
              <a:defRPr sz="18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9" name="Google Shape;119;p32"/>
          <p:cNvSpPr txBox="1">
            <a:spLocks noGrp="1"/>
          </p:cNvSpPr>
          <p:nvPr>
            <p:ph type="body" idx="3"/>
          </p:nvPr>
        </p:nvSpPr>
        <p:spPr>
          <a:xfrm>
            <a:off x="474208" y="103517"/>
            <a:ext cx="4432200" cy="2364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rgbClr val="33B549"/>
              </a:buClr>
              <a:buSzPts val="900"/>
              <a:buFont typeface="Arial"/>
              <a:buNone/>
              <a:defRPr sz="900" b="1" i="0" u="none" strike="noStrike" cap="none">
                <a:solidFill>
                  <a:srgbClr val="33B54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0" name="Google Shape;120;p32"/>
          <p:cNvSpPr/>
          <p:nvPr/>
        </p:nvSpPr>
        <p:spPr>
          <a:xfrm>
            <a:off x="552204" y="745550"/>
            <a:ext cx="4400700" cy="48600"/>
          </a:xfrm>
          <a:prstGeom prst="rect">
            <a:avLst/>
          </a:prstGeom>
          <a:solidFill>
            <a:srgbClr val="36B34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3B549"/>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Таблица">
  <p:cSld name="1_Таблица">
    <p:spTree>
      <p:nvGrpSpPr>
        <p:cNvPr id="1" name="Shape 121"/>
        <p:cNvGrpSpPr/>
        <p:nvPr/>
      </p:nvGrpSpPr>
      <p:grpSpPr>
        <a:xfrm>
          <a:off x="0" y="0"/>
          <a:ext cx="0" cy="0"/>
          <a:chOff x="0" y="0"/>
          <a:chExt cx="0" cy="0"/>
        </a:xfrm>
      </p:grpSpPr>
      <p:sp>
        <p:nvSpPr>
          <p:cNvPr id="122" name="Google Shape;122;p33"/>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23" name="Google Shape;123;p33"/>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Таблица">
  <p:cSld name="2_Таблица">
    <p:spTree>
      <p:nvGrpSpPr>
        <p:cNvPr id="1" name="Shape 124"/>
        <p:cNvGrpSpPr/>
        <p:nvPr/>
      </p:nvGrpSpPr>
      <p:grpSpPr>
        <a:xfrm>
          <a:off x="0" y="0"/>
          <a:ext cx="0" cy="0"/>
          <a:chOff x="0" y="0"/>
          <a:chExt cx="0" cy="0"/>
        </a:xfrm>
      </p:grpSpPr>
      <p:sp>
        <p:nvSpPr>
          <p:cNvPr id="125" name="Google Shape;125;p34"/>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26" name="Google Shape;126;p34"/>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Таблица">
  <p:cSld name="3_Таблица">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29" name="Google Shape;129;p35"/>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Таблица">
  <p:cSld name="6_Таблица">
    <p:spTree>
      <p:nvGrpSpPr>
        <p:cNvPr id="1" name="Shape 130"/>
        <p:cNvGrpSpPr/>
        <p:nvPr/>
      </p:nvGrpSpPr>
      <p:grpSpPr>
        <a:xfrm>
          <a:off x="0" y="0"/>
          <a:ext cx="0" cy="0"/>
          <a:chOff x="0" y="0"/>
          <a:chExt cx="0" cy="0"/>
        </a:xfrm>
      </p:grpSpPr>
      <p:sp>
        <p:nvSpPr>
          <p:cNvPr id="131" name="Google Shape;131;p36"/>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32" name="Google Shape;132;p36"/>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Содержимое">
  <p:cSld name="1_Содержимое">
    <p:spTree>
      <p:nvGrpSpPr>
        <p:cNvPr id="1" name="Shape 133"/>
        <p:cNvGrpSpPr/>
        <p:nvPr/>
      </p:nvGrpSpPr>
      <p:grpSpPr>
        <a:xfrm>
          <a:off x="0" y="0"/>
          <a:ext cx="0" cy="0"/>
          <a:chOff x="0" y="0"/>
          <a:chExt cx="0" cy="0"/>
        </a:xfrm>
      </p:grpSpPr>
      <p:sp>
        <p:nvSpPr>
          <p:cNvPr id="134" name="Google Shape;134;p37"/>
          <p:cNvSpPr txBox="1">
            <a:spLocks noGrp="1"/>
          </p:cNvSpPr>
          <p:nvPr>
            <p:ph type="body" idx="1"/>
          </p:nvPr>
        </p:nvSpPr>
        <p:spPr>
          <a:xfrm>
            <a:off x="971550" y="1203599"/>
            <a:ext cx="7200900" cy="3455700"/>
          </a:xfrm>
          <a:prstGeom prst="rect">
            <a:avLst/>
          </a:prstGeom>
          <a:noFill/>
          <a:ln>
            <a:noFill/>
          </a:ln>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SzPts val="1600"/>
              <a:buChar char="■"/>
              <a:defRPr/>
            </a:lvl1pPr>
            <a:lvl2pPr marL="914400" lvl="1" indent="-330200" algn="l" rtl="0">
              <a:lnSpc>
                <a:spcPct val="115000"/>
              </a:lnSpc>
              <a:spcBef>
                <a:spcPts val="0"/>
              </a:spcBef>
              <a:spcAft>
                <a:spcPts val="0"/>
              </a:spcAft>
              <a:buSzPts val="1600"/>
              <a:buChar char="→"/>
              <a:defRPr/>
            </a:lvl2pPr>
            <a:lvl3pPr marL="1371600" lvl="2" indent="-330200" algn="l" rtl="0">
              <a:lnSpc>
                <a:spcPct val="115000"/>
              </a:lnSpc>
              <a:spcBef>
                <a:spcPts val="0"/>
              </a:spcBef>
              <a:spcAft>
                <a:spcPts val="0"/>
              </a:spcAft>
              <a:buSzPts val="1600"/>
              <a:buChar char="■"/>
              <a:defRPr/>
            </a:lvl3pPr>
            <a:lvl4pPr marL="1828800" lvl="3" indent="-330200" algn="l" rtl="0">
              <a:lnSpc>
                <a:spcPct val="115000"/>
              </a:lnSpc>
              <a:spcBef>
                <a:spcPts val="0"/>
              </a:spcBef>
              <a:spcAft>
                <a:spcPts val="0"/>
              </a:spcAft>
              <a:buSzPts val="1600"/>
              <a:buChar char="●"/>
              <a:defRPr/>
            </a:lvl4pPr>
            <a:lvl5pPr marL="2286000" lvl="4" indent="-330200" algn="l" rtl="0">
              <a:lnSpc>
                <a:spcPct val="115000"/>
              </a:lnSpc>
              <a:spcBef>
                <a:spcPts val="0"/>
              </a:spcBef>
              <a:spcAft>
                <a:spcPts val="0"/>
              </a:spcAft>
              <a:buSzPts val="1600"/>
              <a:buChar char="○"/>
              <a:defRPr/>
            </a:lvl5pPr>
            <a:lvl6pPr marL="2743200" lvl="5" indent="-330200" algn="l" rtl="0">
              <a:lnSpc>
                <a:spcPct val="115000"/>
              </a:lnSpc>
              <a:spcBef>
                <a:spcPts val="0"/>
              </a:spcBef>
              <a:spcAft>
                <a:spcPts val="0"/>
              </a:spcAft>
              <a:buSzPts val="1600"/>
              <a:buChar char="■"/>
              <a:defRPr/>
            </a:lvl6pPr>
            <a:lvl7pPr marL="3200400" lvl="6" indent="-330200" algn="l" rtl="0">
              <a:lnSpc>
                <a:spcPct val="115000"/>
              </a:lnSpc>
              <a:spcBef>
                <a:spcPts val="0"/>
              </a:spcBef>
              <a:spcAft>
                <a:spcPts val="0"/>
              </a:spcAft>
              <a:buSzPts val="1600"/>
              <a:buChar char="●"/>
              <a:defRPr/>
            </a:lvl7pPr>
            <a:lvl8pPr marL="3657600" lvl="7" indent="-330200" algn="l" rtl="0">
              <a:lnSpc>
                <a:spcPct val="115000"/>
              </a:lnSpc>
              <a:spcBef>
                <a:spcPts val="0"/>
              </a:spcBef>
              <a:spcAft>
                <a:spcPts val="0"/>
              </a:spcAft>
              <a:buSzPts val="1600"/>
              <a:buChar char="○"/>
              <a:defRPr/>
            </a:lvl8pPr>
            <a:lvl9pPr marL="4114800" lvl="8" indent="-330200" algn="l" rtl="0">
              <a:lnSpc>
                <a:spcPct val="115000"/>
              </a:lnSpc>
              <a:spcBef>
                <a:spcPts val="0"/>
              </a:spcBef>
              <a:spcAft>
                <a:spcPts val="0"/>
              </a:spcAft>
              <a:buSzPts val="1600"/>
              <a:buChar char="■"/>
              <a:defRPr/>
            </a:lvl9pPr>
          </a:lstStyle>
          <a:p>
            <a:endParaRPr/>
          </a:p>
        </p:txBody>
      </p:sp>
      <p:sp>
        <p:nvSpPr>
          <p:cNvPr id="135" name="Google Shape;135;p37"/>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sz="33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36" name="Google Shape;136;p37"/>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7_Таблица">
  <p:cSld name="7_Таблица">
    <p:spTree>
      <p:nvGrpSpPr>
        <p:cNvPr id="1" name="Shape 137"/>
        <p:cNvGrpSpPr/>
        <p:nvPr/>
      </p:nvGrpSpPr>
      <p:grpSpPr>
        <a:xfrm>
          <a:off x="0" y="0"/>
          <a:ext cx="0" cy="0"/>
          <a:chOff x="0" y="0"/>
          <a:chExt cx="0" cy="0"/>
        </a:xfrm>
      </p:grpSpPr>
      <p:sp>
        <p:nvSpPr>
          <p:cNvPr id="138" name="Google Shape;138;p38"/>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39" name="Google Shape;139;p38"/>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8_Таблица">
  <p:cSld name="8_Таблица">
    <p:spTree>
      <p:nvGrpSpPr>
        <p:cNvPr id="1" name="Shape 140"/>
        <p:cNvGrpSpPr/>
        <p:nvPr/>
      </p:nvGrpSpPr>
      <p:grpSpPr>
        <a:xfrm>
          <a:off x="0" y="0"/>
          <a:ext cx="0" cy="0"/>
          <a:chOff x="0" y="0"/>
          <a:chExt cx="0" cy="0"/>
        </a:xfrm>
      </p:grpSpPr>
      <p:sp>
        <p:nvSpPr>
          <p:cNvPr id="141" name="Google Shape;141;p39"/>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42" name="Google Shape;142;p39"/>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9_Таблица">
  <p:cSld name="9_Таблица">
    <p:spTree>
      <p:nvGrpSpPr>
        <p:cNvPr id="1" name="Shape 143"/>
        <p:cNvGrpSpPr/>
        <p:nvPr/>
      </p:nvGrpSpPr>
      <p:grpSpPr>
        <a:xfrm>
          <a:off x="0" y="0"/>
          <a:ext cx="0" cy="0"/>
          <a:chOff x="0" y="0"/>
          <a:chExt cx="0" cy="0"/>
        </a:xfrm>
      </p:grpSpPr>
      <p:sp>
        <p:nvSpPr>
          <p:cNvPr id="144" name="Google Shape;144;p40"/>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45" name="Google Shape;145;p40"/>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146"/>
        <p:cNvGrpSpPr/>
        <p:nvPr/>
      </p:nvGrpSpPr>
      <p:grpSpPr>
        <a:xfrm>
          <a:off x="0" y="0"/>
          <a:ext cx="0" cy="0"/>
          <a:chOff x="0" y="0"/>
          <a:chExt cx="0" cy="0"/>
        </a:xfrm>
      </p:grpSpPr>
      <p:sp>
        <p:nvSpPr>
          <p:cNvPr id="147" name="Google Shape;147;p41"/>
          <p:cNvSpPr txBox="1">
            <a:spLocks noGrp="1"/>
          </p:cNvSpPr>
          <p:nvPr>
            <p:ph type="title"/>
          </p:nvPr>
        </p:nvSpPr>
        <p:spPr>
          <a:xfrm>
            <a:off x="729450" y="940500"/>
            <a:ext cx="7021200" cy="29850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dk1"/>
              </a:buClr>
              <a:buSzPts val="3000"/>
              <a:buNone/>
              <a:defRPr sz="3000" b="0">
                <a:solidFill>
                  <a:schemeClr val="dk1"/>
                </a:solidFill>
              </a:defRPr>
            </a:lvl1pPr>
            <a:lvl2pPr lvl="1" algn="l" rtl="0">
              <a:lnSpc>
                <a:spcPct val="100000"/>
              </a:lnSpc>
              <a:spcBef>
                <a:spcPts val="0"/>
              </a:spcBef>
              <a:spcAft>
                <a:spcPts val="0"/>
              </a:spcAft>
              <a:buClr>
                <a:schemeClr val="dk1"/>
              </a:buClr>
              <a:buSzPts val="3000"/>
              <a:buNone/>
              <a:defRPr sz="3000" b="0">
                <a:solidFill>
                  <a:schemeClr val="dk1"/>
                </a:solidFill>
              </a:defRPr>
            </a:lvl2pPr>
            <a:lvl3pPr lvl="2" algn="l" rtl="0">
              <a:lnSpc>
                <a:spcPct val="100000"/>
              </a:lnSpc>
              <a:spcBef>
                <a:spcPts val="0"/>
              </a:spcBef>
              <a:spcAft>
                <a:spcPts val="0"/>
              </a:spcAft>
              <a:buClr>
                <a:schemeClr val="dk1"/>
              </a:buClr>
              <a:buSzPts val="3000"/>
              <a:buNone/>
              <a:defRPr sz="3000" b="0">
                <a:solidFill>
                  <a:schemeClr val="dk1"/>
                </a:solidFill>
              </a:defRPr>
            </a:lvl3pPr>
            <a:lvl4pPr lvl="3" algn="l" rtl="0">
              <a:lnSpc>
                <a:spcPct val="100000"/>
              </a:lnSpc>
              <a:spcBef>
                <a:spcPts val="0"/>
              </a:spcBef>
              <a:spcAft>
                <a:spcPts val="0"/>
              </a:spcAft>
              <a:buClr>
                <a:schemeClr val="dk1"/>
              </a:buClr>
              <a:buSzPts val="3000"/>
              <a:buNone/>
              <a:defRPr sz="3000" b="0">
                <a:solidFill>
                  <a:schemeClr val="dk1"/>
                </a:solidFill>
              </a:defRPr>
            </a:lvl4pPr>
            <a:lvl5pPr lvl="4" algn="l" rtl="0">
              <a:lnSpc>
                <a:spcPct val="100000"/>
              </a:lnSpc>
              <a:spcBef>
                <a:spcPts val="0"/>
              </a:spcBef>
              <a:spcAft>
                <a:spcPts val="0"/>
              </a:spcAft>
              <a:buClr>
                <a:schemeClr val="dk1"/>
              </a:buClr>
              <a:buSzPts val="3000"/>
              <a:buNone/>
              <a:defRPr sz="3000" b="0">
                <a:solidFill>
                  <a:schemeClr val="dk1"/>
                </a:solidFill>
              </a:defRPr>
            </a:lvl5pPr>
            <a:lvl6pPr lvl="5" algn="l" rtl="0">
              <a:lnSpc>
                <a:spcPct val="100000"/>
              </a:lnSpc>
              <a:spcBef>
                <a:spcPts val="0"/>
              </a:spcBef>
              <a:spcAft>
                <a:spcPts val="0"/>
              </a:spcAft>
              <a:buClr>
                <a:schemeClr val="dk1"/>
              </a:buClr>
              <a:buSzPts val="3000"/>
              <a:buNone/>
              <a:defRPr sz="3000" b="0">
                <a:solidFill>
                  <a:schemeClr val="dk1"/>
                </a:solidFill>
              </a:defRPr>
            </a:lvl6pPr>
            <a:lvl7pPr lvl="6" algn="l" rtl="0">
              <a:lnSpc>
                <a:spcPct val="100000"/>
              </a:lnSpc>
              <a:spcBef>
                <a:spcPts val="0"/>
              </a:spcBef>
              <a:spcAft>
                <a:spcPts val="0"/>
              </a:spcAft>
              <a:buClr>
                <a:schemeClr val="dk1"/>
              </a:buClr>
              <a:buSzPts val="3000"/>
              <a:buNone/>
              <a:defRPr sz="3000" b="0">
                <a:solidFill>
                  <a:schemeClr val="dk1"/>
                </a:solidFill>
              </a:defRPr>
            </a:lvl7pPr>
            <a:lvl8pPr lvl="7" algn="l" rtl="0">
              <a:lnSpc>
                <a:spcPct val="100000"/>
              </a:lnSpc>
              <a:spcBef>
                <a:spcPts val="0"/>
              </a:spcBef>
              <a:spcAft>
                <a:spcPts val="0"/>
              </a:spcAft>
              <a:buClr>
                <a:schemeClr val="dk1"/>
              </a:buClr>
              <a:buSzPts val="3000"/>
              <a:buNone/>
              <a:defRPr sz="3000" b="0">
                <a:solidFill>
                  <a:schemeClr val="dk1"/>
                </a:solidFill>
              </a:defRPr>
            </a:lvl8pPr>
            <a:lvl9pPr lvl="8" algn="l" rtl="0">
              <a:lnSpc>
                <a:spcPct val="100000"/>
              </a:lnSpc>
              <a:spcBef>
                <a:spcPts val="0"/>
              </a:spcBef>
              <a:spcAft>
                <a:spcPts val="0"/>
              </a:spcAft>
              <a:buClr>
                <a:schemeClr val="dk1"/>
              </a:buClr>
              <a:buSzPts val="3000"/>
              <a:buNone/>
              <a:defRPr sz="3000" b="0">
                <a:solidFill>
                  <a:schemeClr val="dk1"/>
                </a:solidFill>
              </a:defRPr>
            </a:lvl9pPr>
          </a:lstStyle>
          <a:p>
            <a:endParaRPr/>
          </a:p>
        </p:txBody>
      </p:sp>
      <p:sp>
        <p:nvSpPr>
          <p:cNvPr id="148" name="Google Shape;148;p41"/>
          <p:cNvSpPr/>
          <p:nvPr/>
        </p:nvSpPr>
        <p:spPr>
          <a:xfrm>
            <a:off x="0" y="0"/>
            <a:ext cx="1701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1"/>
          <p:cNvSpPr/>
          <p:nvPr/>
        </p:nvSpPr>
        <p:spPr>
          <a:xfrm rot="5400000">
            <a:off x="2660200" y="2313450"/>
            <a:ext cx="170100" cy="5490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1"/>
          <p:cNvSpPr/>
          <p:nvPr/>
        </p:nvSpPr>
        <p:spPr>
          <a:xfrm rot="5400000">
            <a:off x="2660200" y="-2659950"/>
            <a:ext cx="170100" cy="5490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1"/>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156"/>
        <p:cNvGrpSpPr/>
        <p:nvPr/>
      </p:nvGrpSpPr>
      <p:grpSpPr>
        <a:xfrm>
          <a:off x="0" y="0"/>
          <a:ext cx="0" cy="0"/>
          <a:chOff x="0" y="0"/>
          <a:chExt cx="0" cy="0"/>
        </a:xfrm>
      </p:grpSpPr>
      <p:sp>
        <p:nvSpPr>
          <p:cNvPr id="157" name="Google Shape;157;p43"/>
          <p:cNvSpPr/>
          <p:nvPr/>
        </p:nvSpPr>
        <p:spPr>
          <a:xfrm>
            <a:off x="0" y="0"/>
            <a:ext cx="91500" cy="716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3"/>
          <p:cNvSpPr txBox="1">
            <a:spLocks noGrp="1"/>
          </p:cNvSpPr>
          <p:nvPr>
            <p:ph type="title"/>
          </p:nvPr>
        </p:nvSpPr>
        <p:spPr>
          <a:xfrm>
            <a:off x="311700" y="292625"/>
            <a:ext cx="4254300" cy="550800"/>
          </a:xfrm>
          <a:prstGeom prst="rect">
            <a:avLst/>
          </a:prstGeom>
          <a:noFill/>
          <a:ln>
            <a:noFill/>
          </a:ln>
        </p:spPr>
        <p:txBody>
          <a:bodyPr spcFirstLastPara="1" wrap="square" lIns="91425" tIns="91425" rIns="91425" bIns="91425" anchor="ctr" anchorCtr="0">
            <a:sp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000"/>
              <a:buNone/>
              <a:defRPr sz="2000"/>
            </a:lvl2pPr>
            <a:lvl3pPr lvl="2" algn="l" rtl="0">
              <a:lnSpc>
                <a:spcPct val="100000"/>
              </a:lnSpc>
              <a:spcBef>
                <a:spcPts val="0"/>
              </a:spcBef>
              <a:spcAft>
                <a:spcPts val="0"/>
              </a:spcAft>
              <a:buSzPts val="2000"/>
              <a:buNone/>
              <a:defRPr sz="2000"/>
            </a:lvl3pPr>
            <a:lvl4pPr lvl="3" algn="l" rtl="0">
              <a:lnSpc>
                <a:spcPct val="100000"/>
              </a:lnSpc>
              <a:spcBef>
                <a:spcPts val="0"/>
              </a:spcBef>
              <a:spcAft>
                <a:spcPts val="0"/>
              </a:spcAft>
              <a:buSzPts val="2000"/>
              <a:buNone/>
              <a:defRPr sz="2000"/>
            </a:lvl4pPr>
            <a:lvl5pPr lvl="4" algn="l" rtl="0">
              <a:lnSpc>
                <a:spcPct val="100000"/>
              </a:lnSpc>
              <a:spcBef>
                <a:spcPts val="0"/>
              </a:spcBef>
              <a:spcAft>
                <a:spcPts val="0"/>
              </a:spcAft>
              <a:buSzPts val="2000"/>
              <a:buNone/>
              <a:defRPr sz="2000"/>
            </a:lvl5pPr>
            <a:lvl6pPr lvl="5" algn="l" rtl="0">
              <a:lnSpc>
                <a:spcPct val="100000"/>
              </a:lnSpc>
              <a:spcBef>
                <a:spcPts val="0"/>
              </a:spcBef>
              <a:spcAft>
                <a:spcPts val="0"/>
              </a:spcAft>
              <a:buSzPts val="2000"/>
              <a:buNone/>
              <a:defRPr sz="2000"/>
            </a:lvl6pPr>
            <a:lvl7pPr lvl="6" algn="l" rtl="0">
              <a:lnSpc>
                <a:spcPct val="100000"/>
              </a:lnSpc>
              <a:spcBef>
                <a:spcPts val="0"/>
              </a:spcBef>
              <a:spcAft>
                <a:spcPts val="0"/>
              </a:spcAft>
              <a:buSzPts val="2000"/>
              <a:buNone/>
              <a:defRPr sz="2000"/>
            </a:lvl7pPr>
            <a:lvl8pPr lvl="7" algn="l" rtl="0">
              <a:lnSpc>
                <a:spcPct val="100000"/>
              </a:lnSpc>
              <a:spcBef>
                <a:spcPts val="0"/>
              </a:spcBef>
              <a:spcAft>
                <a:spcPts val="0"/>
              </a:spcAft>
              <a:buSzPts val="2000"/>
              <a:buNone/>
              <a:defRPr sz="2000"/>
            </a:lvl8pPr>
            <a:lvl9pPr lvl="8" algn="l" rtl="0">
              <a:lnSpc>
                <a:spcPct val="100000"/>
              </a:lnSpc>
              <a:spcBef>
                <a:spcPts val="0"/>
              </a:spcBef>
              <a:spcAft>
                <a:spcPts val="0"/>
              </a:spcAft>
              <a:buSzPts val="2000"/>
              <a:buNone/>
              <a:defRPr sz="2000"/>
            </a:lvl9pPr>
          </a:lstStyle>
          <a:p>
            <a:endParaRPr/>
          </a:p>
        </p:txBody>
      </p:sp>
      <p:sp>
        <p:nvSpPr>
          <p:cNvPr id="159" name="Google Shape;159;p43"/>
          <p:cNvSpPr txBox="1">
            <a:spLocks noGrp="1"/>
          </p:cNvSpPr>
          <p:nvPr>
            <p:ph type="body" idx="1"/>
          </p:nvPr>
        </p:nvSpPr>
        <p:spPr>
          <a:xfrm>
            <a:off x="311700" y="1008725"/>
            <a:ext cx="4254300" cy="3588600"/>
          </a:xfrm>
          <a:prstGeom prst="rect">
            <a:avLst/>
          </a:prstGeom>
          <a:noFill/>
          <a:ln>
            <a:noFill/>
          </a:ln>
        </p:spPr>
        <p:txBody>
          <a:bodyPr spcFirstLastPara="1" wrap="square" lIns="91425" tIns="91425" rIns="91425" bIns="91425" anchor="t" anchorCtr="0">
            <a:spAutoFit/>
          </a:bodyPr>
          <a:lstStyle>
            <a:lvl1pPr marL="457200" lvl="0" indent="-330200" algn="l" rtl="0">
              <a:lnSpc>
                <a:spcPct val="115000"/>
              </a:lnSpc>
              <a:spcBef>
                <a:spcPts val="0"/>
              </a:spcBef>
              <a:spcAft>
                <a:spcPts val="0"/>
              </a:spcAft>
              <a:buClr>
                <a:schemeClr val="dk2"/>
              </a:buClr>
              <a:buSzPts val="1600"/>
              <a:buChar char="■"/>
              <a:defRPr sz="1600"/>
            </a:lvl1pPr>
            <a:lvl2pPr marL="914400" lvl="1" indent="-330200" algn="l" rtl="0">
              <a:lnSpc>
                <a:spcPct val="115000"/>
              </a:lnSpc>
              <a:spcBef>
                <a:spcPts val="0"/>
              </a:spcBef>
              <a:spcAft>
                <a:spcPts val="0"/>
              </a:spcAft>
              <a:buSzPts val="1600"/>
              <a:buChar char="→"/>
              <a:defRPr sz="1600"/>
            </a:lvl2pPr>
            <a:lvl3pPr marL="1371600" lvl="2" indent="-330200" algn="l" rtl="0">
              <a:lnSpc>
                <a:spcPct val="115000"/>
              </a:lnSpc>
              <a:spcBef>
                <a:spcPts val="0"/>
              </a:spcBef>
              <a:spcAft>
                <a:spcPts val="0"/>
              </a:spcAft>
              <a:buSzPts val="1600"/>
              <a:buChar char="■"/>
              <a:defRPr sz="1600"/>
            </a:lvl3pPr>
            <a:lvl4pPr marL="1828800" lvl="3" indent="-330200" algn="l" rtl="0">
              <a:lnSpc>
                <a:spcPct val="115000"/>
              </a:lnSpc>
              <a:spcBef>
                <a:spcPts val="0"/>
              </a:spcBef>
              <a:spcAft>
                <a:spcPts val="0"/>
              </a:spcAft>
              <a:buSzPts val="1600"/>
              <a:buChar char="●"/>
              <a:defRPr sz="1600"/>
            </a:lvl4pPr>
            <a:lvl5pPr marL="2286000" lvl="4" indent="-330200" algn="l" rtl="0">
              <a:lnSpc>
                <a:spcPct val="115000"/>
              </a:lnSpc>
              <a:spcBef>
                <a:spcPts val="0"/>
              </a:spcBef>
              <a:spcAft>
                <a:spcPts val="0"/>
              </a:spcAft>
              <a:buSzPts val="1600"/>
              <a:buChar char="○"/>
              <a:defRPr sz="1600"/>
            </a:lvl5pPr>
            <a:lvl6pPr marL="2743200" lvl="5" indent="-330200" algn="l" rtl="0">
              <a:lnSpc>
                <a:spcPct val="115000"/>
              </a:lnSpc>
              <a:spcBef>
                <a:spcPts val="0"/>
              </a:spcBef>
              <a:spcAft>
                <a:spcPts val="0"/>
              </a:spcAft>
              <a:buSzPts val="1600"/>
              <a:buChar char="■"/>
              <a:defRPr sz="1600"/>
            </a:lvl6pPr>
            <a:lvl7pPr marL="3200400" lvl="6" indent="-330200" algn="l" rtl="0">
              <a:lnSpc>
                <a:spcPct val="115000"/>
              </a:lnSpc>
              <a:spcBef>
                <a:spcPts val="0"/>
              </a:spcBef>
              <a:spcAft>
                <a:spcPts val="0"/>
              </a:spcAft>
              <a:buSzPts val="1600"/>
              <a:buChar char="●"/>
              <a:defRPr sz="1600"/>
            </a:lvl7pPr>
            <a:lvl8pPr marL="3657600" lvl="7" indent="-330200" algn="l" rtl="0">
              <a:lnSpc>
                <a:spcPct val="115000"/>
              </a:lnSpc>
              <a:spcBef>
                <a:spcPts val="0"/>
              </a:spcBef>
              <a:spcAft>
                <a:spcPts val="0"/>
              </a:spcAft>
              <a:buSzPts val="1600"/>
              <a:buChar char="○"/>
              <a:defRPr sz="1600"/>
            </a:lvl8pPr>
            <a:lvl9pPr marL="4114800" lvl="8" indent="-330200" algn="l" rtl="0">
              <a:lnSpc>
                <a:spcPct val="115000"/>
              </a:lnSpc>
              <a:spcBef>
                <a:spcPts val="0"/>
              </a:spcBef>
              <a:spcAft>
                <a:spcPts val="0"/>
              </a:spcAft>
              <a:buSzPts val="1600"/>
              <a:buChar char="■"/>
              <a:defRPr sz="1600"/>
            </a:lvl9pPr>
          </a:lstStyle>
          <a:p>
            <a:endParaRPr/>
          </a:p>
        </p:txBody>
      </p:sp>
      <p:sp>
        <p:nvSpPr>
          <p:cNvPr id="160" name="Google Shape;160;p43"/>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
              <a:t>‹#›</a:t>
            </a:fld>
            <a:endParaRPr/>
          </a:p>
        </p:txBody>
      </p:sp>
    </p:spTree>
  </p:cSld>
  <p:clrMapOvr>
    <a:masterClrMapping/>
  </p:clrMapOvr>
  <p:extLst>
    <p:ext uri="{DCECCB84-F9BA-43D5-87BE-67443E8EF086}">
      <p15:sldGuideLst xmlns:p15="http://schemas.microsoft.com/office/powerpoint/2012/main">
        <p15:guide id="1" pos="272">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Ваш макет 1">
  <p:cSld name="Ваш макет 1">
    <p:spTree>
      <p:nvGrpSpPr>
        <p:cNvPr id="1" name="Shape 161"/>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3_Таблица">
  <p:cSld name="33_Таблица">
    <p:spTree>
      <p:nvGrpSpPr>
        <p:cNvPr id="1" name="Shape 162"/>
        <p:cNvGrpSpPr/>
        <p:nvPr/>
      </p:nvGrpSpPr>
      <p:grpSpPr>
        <a:xfrm>
          <a:off x="0" y="0"/>
          <a:ext cx="0" cy="0"/>
          <a:chOff x="0" y="0"/>
          <a:chExt cx="0" cy="0"/>
        </a:xfrm>
      </p:grpSpPr>
      <p:sp>
        <p:nvSpPr>
          <p:cNvPr id="163" name="Google Shape;163;p45"/>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64" name="Google Shape;164;p45"/>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7_Таблица">
  <p:cSld name="27_Таблица">
    <p:spTree>
      <p:nvGrpSpPr>
        <p:cNvPr id="1" name="Shape 165"/>
        <p:cNvGrpSpPr/>
        <p:nvPr/>
      </p:nvGrpSpPr>
      <p:grpSpPr>
        <a:xfrm>
          <a:off x="0" y="0"/>
          <a:ext cx="0" cy="0"/>
          <a:chOff x="0" y="0"/>
          <a:chExt cx="0" cy="0"/>
        </a:xfrm>
      </p:grpSpPr>
      <p:sp>
        <p:nvSpPr>
          <p:cNvPr id="166" name="Google Shape;166;p46"/>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67" name="Google Shape;167;p46"/>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9_Таблица">
  <p:cSld name="29_Таблица">
    <p:spTree>
      <p:nvGrpSpPr>
        <p:cNvPr id="1" name="Shape 168"/>
        <p:cNvGrpSpPr/>
        <p:nvPr/>
      </p:nvGrpSpPr>
      <p:grpSpPr>
        <a:xfrm>
          <a:off x="0" y="0"/>
          <a:ext cx="0" cy="0"/>
          <a:chOff x="0" y="0"/>
          <a:chExt cx="0" cy="0"/>
        </a:xfrm>
      </p:grpSpPr>
      <p:sp>
        <p:nvSpPr>
          <p:cNvPr id="169" name="Google Shape;169;p47"/>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0" name="Google Shape;170;p47"/>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0_Таблица">
  <p:cSld name="30_Таблица">
    <p:spTree>
      <p:nvGrpSpPr>
        <p:cNvPr id="1" name="Shape 171"/>
        <p:cNvGrpSpPr/>
        <p:nvPr/>
      </p:nvGrpSpPr>
      <p:grpSpPr>
        <a:xfrm>
          <a:off x="0" y="0"/>
          <a:ext cx="0" cy="0"/>
          <a:chOff x="0" y="0"/>
          <a:chExt cx="0" cy="0"/>
        </a:xfrm>
      </p:grpSpPr>
      <p:sp>
        <p:nvSpPr>
          <p:cNvPr id="172" name="Google Shape;172;p48"/>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3" name="Google Shape;173;p48"/>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8_Таблица">
  <p:cSld name="28_Таблица">
    <p:spTree>
      <p:nvGrpSpPr>
        <p:cNvPr id="1" name="Shape 174"/>
        <p:cNvGrpSpPr/>
        <p:nvPr/>
      </p:nvGrpSpPr>
      <p:grpSpPr>
        <a:xfrm>
          <a:off x="0" y="0"/>
          <a:ext cx="0" cy="0"/>
          <a:chOff x="0" y="0"/>
          <a:chExt cx="0" cy="0"/>
        </a:xfrm>
      </p:grpSpPr>
      <p:sp>
        <p:nvSpPr>
          <p:cNvPr id="175" name="Google Shape;175;p49"/>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6" name="Google Shape;176;p49"/>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2_Таблица">
  <p:cSld name="32_Таблица">
    <p:spTree>
      <p:nvGrpSpPr>
        <p:cNvPr id="1" name="Shape 177"/>
        <p:cNvGrpSpPr/>
        <p:nvPr/>
      </p:nvGrpSpPr>
      <p:grpSpPr>
        <a:xfrm>
          <a:off x="0" y="0"/>
          <a:ext cx="0" cy="0"/>
          <a:chOff x="0" y="0"/>
          <a:chExt cx="0" cy="0"/>
        </a:xfrm>
      </p:grpSpPr>
      <p:sp>
        <p:nvSpPr>
          <p:cNvPr id="178" name="Google Shape;178;p50"/>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9" name="Google Shape;179;p50"/>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4_Таблица">
  <p:cSld name="34_Таблица">
    <p:spTree>
      <p:nvGrpSpPr>
        <p:cNvPr id="1" name="Shape 180"/>
        <p:cNvGrpSpPr/>
        <p:nvPr/>
      </p:nvGrpSpPr>
      <p:grpSpPr>
        <a:xfrm>
          <a:off x="0" y="0"/>
          <a:ext cx="0" cy="0"/>
          <a:chOff x="0" y="0"/>
          <a:chExt cx="0" cy="0"/>
        </a:xfrm>
      </p:grpSpPr>
      <p:sp>
        <p:nvSpPr>
          <p:cNvPr id="181" name="Google Shape;181;p51"/>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2" name="Google Shape;182;p51"/>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5_Таблица">
  <p:cSld name="35_Таблица">
    <p:spTree>
      <p:nvGrpSpPr>
        <p:cNvPr id="1" name="Shape 183"/>
        <p:cNvGrpSpPr/>
        <p:nvPr/>
      </p:nvGrpSpPr>
      <p:grpSpPr>
        <a:xfrm>
          <a:off x="0" y="0"/>
          <a:ext cx="0" cy="0"/>
          <a:chOff x="0" y="0"/>
          <a:chExt cx="0" cy="0"/>
        </a:xfrm>
      </p:grpSpPr>
      <p:sp>
        <p:nvSpPr>
          <p:cNvPr id="184" name="Google Shape;184;p52"/>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5" name="Google Shape;185;p52"/>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6_Таблица">
  <p:cSld name="36_Таблица">
    <p:spTree>
      <p:nvGrpSpPr>
        <p:cNvPr id="1" name="Shape 186"/>
        <p:cNvGrpSpPr/>
        <p:nvPr/>
      </p:nvGrpSpPr>
      <p:grpSpPr>
        <a:xfrm>
          <a:off x="0" y="0"/>
          <a:ext cx="0" cy="0"/>
          <a:chOff x="0" y="0"/>
          <a:chExt cx="0" cy="0"/>
        </a:xfrm>
      </p:grpSpPr>
      <p:sp>
        <p:nvSpPr>
          <p:cNvPr id="187" name="Google Shape;187;p53"/>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8" name="Google Shape;188;p53"/>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0_Таблица">
  <p:cSld name="10_Таблица">
    <p:spTree>
      <p:nvGrpSpPr>
        <p:cNvPr id="1" name="Shape 189"/>
        <p:cNvGrpSpPr/>
        <p:nvPr/>
      </p:nvGrpSpPr>
      <p:grpSpPr>
        <a:xfrm>
          <a:off x="0" y="0"/>
          <a:ext cx="0" cy="0"/>
          <a:chOff x="0" y="0"/>
          <a:chExt cx="0" cy="0"/>
        </a:xfrm>
      </p:grpSpPr>
      <p:sp>
        <p:nvSpPr>
          <p:cNvPr id="190" name="Google Shape;190;p54"/>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1" name="Google Shape;191;p54"/>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1_Таблица">
  <p:cSld name="11_Таблица">
    <p:spTree>
      <p:nvGrpSpPr>
        <p:cNvPr id="1" name="Shape 192"/>
        <p:cNvGrpSpPr/>
        <p:nvPr/>
      </p:nvGrpSpPr>
      <p:grpSpPr>
        <a:xfrm>
          <a:off x="0" y="0"/>
          <a:ext cx="0" cy="0"/>
          <a:chOff x="0" y="0"/>
          <a:chExt cx="0" cy="0"/>
        </a:xfrm>
      </p:grpSpPr>
      <p:sp>
        <p:nvSpPr>
          <p:cNvPr id="193" name="Google Shape;193;p55"/>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4" name="Google Shape;194;p55"/>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Таблица">
  <p:cSld name="4_Таблица">
    <p:spTree>
      <p:nvGrpSpPr>
        <p:cNvPr id="1" name="Shape 195"/>
        <p:cNvGrpSpPr/>
        <p:nvPr/>
      </p:nvGrpSpPr>
      <p:grpSpPr>
        <a:xfrm>
          <a:off x="0" y="0"/>
          <a:ext cx="0" cy="0"/>
          <a:chOff x="0" y="0"/>
          <a:chExt cx="0" cy="0"/>
        </a:xfrm>
      </p:grpSpPr>
      <p:sp>
        <p:nvSpPr>
          <p:cNvPr id="196" name="Google Shape;196;p56"/>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7" name="Google Shape;197;p56"/>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_Таблица">
  <p:cSld name="5_Таблица">
    <p:spTree>
      <p:nvGrpSpPr>
        <p:cNvPr id="1" name="Shape 198"/>
        <p:cNvGrpSpPr/>
        <p:nvPr/>
      </p:nvGrpSpPr>
      <p:grpSpPr>
        <a:xfrm>
          <a:off x="0" y="0"/>
          <a:ext cx="0" cy="0"/>
          <a:chOff x="0" y="0"/>
          <a:chExt cx="0" cy="0"/>
        </a:xfrm>
      </p:grpSpPr>
      <p:sp>
        <p:nvSpPr>
          <p:cNvPr id="199" name="Google Shape;199;p57"/>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00" name="Google Shape;200;p57"/>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Содержимое">
  <p:cSld name="Содержимое">
    <p:spTree>
      <p:nvGrpSpPr>
        <p:cNvPr id="1" name="Shape 201"/>
        <p:cNvGrpSpPr/>
        <p:nvPr/>
      </p:nvGrpSpPr>
      <p:grpSpPr>
        <a:xfrm>
          <a:off x="0" y="0"/>
          <a:ext cx="0" cy="0"/>
          <a:chOff x="0" y="0"/>
          <a:chExt cx="0" cy="0"/>
        </a:xfrm>
      </p:grpSpPr>
      <p:sp>
        <p:nvSpPr>
          <p:cNvPr id="202" name="Google Shape;202;p58"/>
          <p:cNvSpPr txBox="1">
            <a:spLocks noGrp="1"/>
          </p:cNvSpPr>
          <p:nvPr>
            <p:ph type="body" idx="1"/>
          </p:nvPr>
        </p:nvSpPr>
        <p:spPr>
          <a:xfrm>
            <a:off x="971550" y="1203599"/>
            <a:ext cx="7200900" cy="3455700"/>
          </a:xfrm>
          <a:prstGeom prst="rect">
            <a:avLst/>
          </a:prstGeom>
          <a:noFill/>
          <a:ln>
            <a:noFill/>
          </a:ln>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SzPts val="1600"/>
              <a:buChar char="■"/>
              <a:defRPr/>
            </a:lvl1pPr>
            <a:lvl2pPr marL="914400" lvl="1" indent="-330200" algn="l" rtl="0">
              <a:lnSpc>
                <a:spcPct val="115000"/>
              </a:lnSpc>
              <a:spcBef>
                <a:spcPts val="0"/>
              </a:spcBef>
              <a:spcAft>
                <a:spcPts val="0"/>
              </a:spcAft>
              <a:buSzPts val="1600"/>
              <a:buChar char="→"/>
              <a:defRPr/>
            </a:lvl2pPr>
            <a:lvl3pPr marL="1371600" lvl="2" indent="-330200" algn="l" rtl="0">
              <a:lnSpc>
                <a:spcPct val="115000"/>
              </a:lnSpc>
              <a:spcBef>
                <a:spcPts val="0"/>
              </a:spcBef>
              <a:spcAft>
                <a:spcPts val="0"/>
              </a:spcAft>
              <a:buSzPts val="1600"/>
              <a:buChar char="■"/>
              <a:defRPr/>
            </a:lvl3pPr>
            <a:lvl4pPr marL="1828800" lvl="3" indent="-330200" algn="l" rtl="0">
              <a:lnSpc>
                <a:spcPct val="115000"/>
              </a:lnSpc>
              <a:spcBef>
                <a:spcPts val="0"/>
              </a:spcBef>
              <a:spcAft>
                <a:spcPts val="0"/>
              </a:spcAft>
              <a:buSzPts val="1600"/>
              <a:buChar char="●"/>
              <a:defRPr/>
            </a:lvl4pPr>
            <a:lvl5pPr marL="2286000" lvl="4" indent="-330200" algn="l" rtl="0">
              <a:lnSpc>
                <a:spcPct val="115000"/>
              </a:lnSpc>
              <a:spcBef>
                <a:spcPts val="0"/>
              </a:spcBef>
              <a:spcAft>
                <a:spcPts val="0"/>
              </a:spcAft>
              <a:buSzPts val="1600"/>
              <a:buChar char="○"/>
              <a:defRPr/>
            </a:lvl5pPr>
            <a:lvl6pPr marL="2743200" lvl="5" indent="-330200" algn="l" rtl="0">
              <a:lnSpc>
                <a:spcPct val="115000"/>
              </a:lnSpc>
              <a:spcBef>
                <a:spcPts val="0"/>
              </a:spcBef>
              <a:spcAft>
                <a:spcPts val="0"/>
              </a:spcAft>
              <a:buSzPts val="1600"/>
              <a:buChar char="■"/>
              <a:defRPr/>
            </a:lvl6pPr>
            <a:lvl7pPr marL="3200400" lvl="6" indent="-330200" algn="l" rtl="0">
              <a:lnSpc>
                <a:spcPct val="115000"/>
              </a:lnSpc>
              <a:spcBef>
                <a:spcPts val="0"/>
              </a:spcBef>
              <a:spcAft>
                <a:spcPts val="0"/>
              </a:spcAft>
              <a:buSzPts val="1600"/>
              <a:buChar char="●"/>
              <a:defRPr/>
            </a:lvl7pPr>
            <a:lvl8pPr marL="3657600" lvl="7" indent="-330200" algn="l" rtl="0">
              <a:lnSpc>
                <a:spcPct val="115000"/>
              </a:lnSpc>
              <a:spcBef>
                <a:spcPts val="0"/>
              </a:spcBef>
              <a:spcAft>
                <a:spcPts val="0"/>
              </a:spcAft>
              <a:buSzPts val="1600"/>
              <a:buChar char="○"/>
              <a:defRPr/>
            </a:lvl8pPr>
            <a:lvl9pPr marL="4114800" lvl="8" indent="-330200" algn="l" rtl="0">
              <a:lnSpc>
                <a:spcPct val="115000"/>
              </a:lnSpc>
              <a:spcBef>
                <a:spcPts val="0"/>
              </a:spcBef>
              <a:spcAft>
                <a:spcPts val="0"/>
              </a:spcAft>
              <a:buSzPts val="1600"/>
              <a:buChar char="■"/>
              <a:defRPr/>
            </a:lvl9pPr>
          </a:lstStyle>
          <a:p>
            <a:endParaRPr/>
          </a:p>
        </p:txBody>
      </p:sp>
      <p:sp>
        <p:nvSpPr>
          <p:cNvPr id="203" name="Google Shape;203;p58"/>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sz="33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04" name="Google Shape;204;p58"/>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Таблица">
  <p:cSld name="Таблица">
    <p:spTree>
      <p:nvGrpSpPr>
        <p:cNvPr id="1" name="Shape 205"/>
        <p:cNvGrpSpPr/>
        <p:nvPr/>
      </p:nvGrpSpPr>
      <p:grpSpPr>
        <a:xfrm>
          <a:off x="0" y="0"/>
          <a:ext cx="0" cy="0"/>
          <a:chOff x="0" y="0"/>
          <a:chExt cx="0" cy="0"/>
        </a:xfrm>
      </p:grpSpPr>
      <p:sp>
        <p:nvSpPr>
          <p:cNvPr id="206" name="Google Shape;206;p59"/>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07" name="Google Shape;207;p59"/>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Текст 1">
  <p:cSld name="Текст 1">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60"/>
          <p:cNvSpPr txBox="1">
            <a:spLocks noGrp="1"/>
          </p:cNvSpPr>
          <p:nvPr>
            <p:ph type="body" idx="1"/>
          </p:nvPr>
        </p:nvSpPr>
        <p:spPr>
          <a:xfrm>
            <a:off x="474208" y="1037044"/>
            <a:ext cx="4113000" cy="3744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30000"/>
              </a:lnSpc>
              <a:spcBef>
                <a:spcPts val="800"/>
              </a:spcBef>
              <a:spcAft>
                <a:spcPts val="0"/>
              </a:spcAft>
              <a:buClr>
                <a:schemeClr val="lt1"/>
              </a:buClr>
              <a:buSzPts val="1500"/>
              <a:buFont typeface="Arial"/>
              <a:buNone/>
              <a:defRPr sz="1500" b="0"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0" name="Google Shape;210;p60"/>
          <p:cNvSpPr txBox="1">
            <a:spLocks noGrp="1"/>
          </p:cNvSpPr>
          <p:nvPr>
            <p:ph type="body" idx="2"/>
          </p:nvPr>
        </p:nvSpPr>
        <p:spPr>
          <a:xfrm>
            <a:off x="474208" y="359298"/>
            <a:ext cx="4432200" cy="27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lt1"/>
              </a:buClr>
              <a:buSzPts val="1800"/>
              <a:buFont typeface="Arial"/>
              <a:buNone/>
              <a:defRPr sz="18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1" name="Google Shape;211;p60"/>
          <p:cNvSpPr txBox="1">
            <a:spLocks noGrp="1"/>
          </p:cNvSpPr>
          <p:nvPr>
            <p:ph type="body" idx="3"/>
          </p:nvPr>
        </p:nvSpPr>
        <p:spPr>
          <a:xfrm>
            <a:off x="474208" y="103517"/>
            <a:ext cx="4432200" cy="2364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rgbClr val="33B549"/>
              </a:buClr>
              <a:buSzPts val="900"/>
              <a:buFont typeface="Arial"/>
              <a:buNone/>
              <a:defRPr sz="900" b="1" i="0" u="none" strike="noStrike" cap="none">
                <a:solidFill>
                  <a:srgbClr val="33B54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2" name="Google Shape;212;p60"/>
          <p:cNvSpPr/>
          <p:nvPr/>
        </p:nvSpPr>
        <p:spPr>
          <a:xfrm>
            <a:off x="552204" y="745550"/>
            <a:ext cx="4400700" cy="48600"/>
          </a:xfrm>
          <a:prstGeom prst="rect">
            <a:avLst/>
          </a:prstGeom>
          <a:solidFill>
            <a:srgbClr val="36B34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3B549"/>
              </a:solidFill>
              <a:latin typeface="Arial"/>
              <a:ea typeface="Arial"/>
              <a:cs typeface="Arial"/>
              <a:sym typeface="Arial"/>
            </a:endParaRPr>
          </a:p>
        </p:txBody>
      </p:sp>
      <p:sp>
        <p:nvSpPr>
          <p:cNvPr id="213" name="Google Shape;213;p60"/>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214"/>
        <p:cNvGrpSpPr/>
        <p:nvPr/>
      </p:nvGrpSpPr>
      <p:grpSpPr>
        <a:xfrm>
          <a:off x="0" y="0"/>
          <a:ext cx="0" cy="0"/>
          <a:chOff x="0" y="0"/>
          <a:chExt cx="0" cy="0"/>
        </a:xfrm>
      </p:grpSpPr>
      <p:sp>
        <p:nvSpPr>
          <p:cNvPr id="215" name="Google Shape;215;p61"/>
          <p:cNvSpPr txBox="1">
            <a:spLocks noGrp="1"/>
          </p:cNvSpPr>
          <p:nvPr>
            <p:ph type="sldNum" idx="12"/>
          </p:nvPr>
        </p:nvSpPr>
        <p:spPr>
          <a:xfrm>
            <a:off x="104189" y="4908067"/>
            <a:ext cx="270000" cy="230700"/>
          </a:xfrm>
          <a:prstGeom prst="rect">
            <a:avLst/>
          </a:prstGeom>
          <a:noFill/>
          <a:ln>
            <a:noFill/>
          </a:ln>
        </p:spPr>
        <p:txBody>
          <a:bodyPr spcFirstLastPara="1" wrap="square" lIns="34275" tIns="34275" rIns="34275" bIns="34275" anchor="ctr" anchorCtr="0">
            <a:noAutofit/>
          </a:bodyPr>
          <a:lstStyle>
            <a:lvl1pPr marL="0" marR="0" lvl="0"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
              <a:t>‹#›</a:t>
            </a:fld>
            <a:endParaRPr>
              <a:solidFill>
                <a:srgbClr val="000000"/>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Текст 1 1">
  <p:cSld name="Текст 1 1">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2"/>
          <p:cNvSpPr txBox="1">
            <a:spLocks noGrp="1"/>
          </p:cNvSpPr>
          <p:nvPr>
            <p:ph type="body" idx="1"/>
          </p:nvPr>
        </p:nvSpPr>
        <p:spPr>
          <a:xfrm>
            <a:off x="474208" y="1037044"/>
            <a:ext cx="4113000" cy="3744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30000"/>
              </a:lnSpc>
              <a:spcBef>
                <a:spcPts val="800"/>
              </a:spcBef>
              <a:spcAft>
                <a:spcPts val="0"/>
              </a:spcAft>
              <a:buClr>
                <a:schemeClr val="lt1"/>
              </a:buClr>
              <a:buSzPts val="1500"/>
              <a:buFont typeface="Arial"/>
              <a:buNone/>
              <a:defRPr sz="1500" b="0"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8" name="Google Shape;218;p62"/>
          <p:cNvSpPr txBox="1">
            <a:spLocks noGrp="1"/>
          </p:cNvSpPr>
          <p:nvPr>
            <p:ph type="body" idx="2"/>
          </p:nvPr>
        </p:nvSpPr>
        <p:spPr>
          <a:xfrm>
            <a:off x="474208" y="359298"/>
            <a:ext cx="4432200" cy="27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lt1"/>
              </a:buClr>
              <a:buSzPts val="1800"/>
              <a:buFont typeface="Arial"/>
              <a:buNone/>
              <a:defRPr sz="1800" b="1"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9" name="Google Shape;219;p62"/>
          <p:cNvSpPr txBox="1">
            <a:spLocks noGrp="1"/>
          </p:cNvSpPr>
          <p:nvPr>
            <p:ph type="body" idx="3"/>
          </p:nvPr>
        </p:nvSpPr>
        <p:spPr>
          <a:xfrm>
            <a:off x="474208" y="103517"/>
            <a:ext cx="4432200" cy="2364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rgbClr val="33B549"/>
              </a:buClr>
              <a:buSzPts val="900"/>
              <a:buFont typeface="Arial"/>
              <a:buNone/>
              <a:defRPr sz="900" b="1" i="0" u="none" strike="noStrike" cap="none">
                <a:solidFill>
                  <a:srgbClr val="33B549"/>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20" name="Google Shape;220;p62"/>
          <p:cNvSpPr/>
          <p:nvPr/>
        </p:nvSpPr>
        <p:spPr>
          <a:xfrm>
            <a:off x="552204" y="745550"/>
            <a:ext cx="4400700" cy="48600"/>
          </a:xfrm>
          <a:prstGeom prst="rect">
            <a:avLst/>
          </a:prstGeom>
          <a:solidFill>
            <a:srgbClr val="36B34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3B54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Таблица">
  <p:cSld name="1_Таблица">
    <p:spTree>
      <p:nvGrpSpPr>
        <p:cNvPr id="1" name="Shape 221"/>
        <p:cNvGrpSpPr/>
        <p:nvPr/>
      </p:nvGrpSpPr>
      <p:grpSpPr>
        <a:xfrm>
          <a:off x="0" y="0"/>
          <a:ext cx="0" cy="0"/>
          <a:chOff x="0" y="0"/>
          <a:chExt cx="0" cy="0"/>
        </a:xfrm>
      </p:grpSpPr>
      <p:sp>
        <p:nvSpPr>
          <p:cNvPr id="222" name="Google Shape;222;p63"/>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23" name="Google Shape;223;p63"/>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Таблица">
  <p:cSld name="2_Таблица">
    <p:spTree>
      <p:nvGrpSpPr>
        <p:cNvPr id="1" name="Shape 224"/>
        <p:cNvGrpSpPr/>
        <p:nvPr/>
      </p:nvGrpSpPr>
      <p:grpSpPr>
        <a:xfrm>
          <a:off x="0" y="0"/>
          <a:ext cx="0" cy="0"/>
          <a:chOff x="0" y="0"/>
          <a:chExt cx="0" cy="0"/>
        </a:xfrm>
      </p:grpSpPr>
      <p:sp>
        <p:nvSpPr>
          <p:cNvPr id="225" name="Google Shape;225;p64"/>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26" name="Google Shape;226;p64"/>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Таблица">
  <p:cSld name="3_Таблица">
    <p:spTree>
      <p:nvGrpSpPr>
        <p:cNvPr id="1" name="Shape 227"/>
        <p:cNvGrpSpPr/>
        <p:nvPr/>
      </p:nvGrpSpPr>
      <p:grpSpPr>
        <a:xfrm>
          <a:off x="0" y="0"/>
          <a:ext cx="0" cy="0"/>
          <a:chOff x="0" y="0"/>
          <a:chExt cx="0" cy="0"/>
        </a:xfrm>
      </p:grpSpPr>
      <p:sp>
        <p:nvSpPr>
          <p:cNvPr id="228" name="Google Shape;228;p65"/>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29" name="Google Shape;229;p65"/>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_Таблица">
  <p:cSld name="6_Таблица">
    <p:spTree>
      <p:nvGrpSpPr>
        <p:cNvPr id="1" name="Shape 230"/>
        <p:cNvGrpSpPr/>
        <p:nvPr/>
      </p:nvGrpSpPr>
      <p:grpSpPr>
        <a:xfrm>
          <a:off x="0" y="0"/>
          <a:ext cx="0" cy="0"/>
          <a:chOff x="0" y="0"/>
          <a:chExt cx="0" cy="0"/>
        </a:xfrm>
      </p:grpSpPr>
      <p:sp>
        <p:nvSpPr>
          <p:cNvPr id="231" name="Google Shape;231;p66"/>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2" name="Google Shape;232;p66"/>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Содержимое">
  <p:cSld name="1_Содержимое">
    <p:spTree>
      <p:nvGrpSpPr>
        <p:cNvPr id="1" name="Shape 233"/>
        <p:cNvGrpSpPr/>
        <p:nvPr/>
      </p:nvGrpSpPr>
      <p:grpSpPr>
        <a:xfrm>
          <a:off x="0" y="0"/>
          <a:ext cx="0" cy="0"/>
          <a:chOff x="0" y="0"/>
          <a:chExt cx="0" cy="0"/>
        </a:xfrm>
      </p:grpSpPr>
      <p:sp>
        <p:nvSpPr>
          <p:cNvPr id="234" name="Google Shape;234;p67"/>
          <p:cNvSpPr txBox="1">
            <a:spLocks noGrp="1"/>
          </p:cNvSpPr>
          <p:nvPr>
            <p:ph type="body" idx="1"/>
          </p:nvPr>
        </p:nvSpPr>
        <p:spPr>
          <a:xfrm>
            <a:off x="971550" y="1203599"/>
            <a:ext cx="7200900" cy="3455700"/>
          </a:xfrm>
          <a:prstGeom prst="rect">
            <a:avLst/>
          </a:prstGeom>
          <a:noFill/>
          <a:ln>
            <a:noFill/>
          </a:ln>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SzPts val="1600"/>
              <a:buChar char="■"/>
              <a:defRPr/>
            </a:lvl1pPr>
            <a:lvl2pPr marL="914400" lvl="1" indent="-330200" algn="l" rtl="0">
              <a:lnSpc>
                <a:spcPct val="115000"/>
              </a:lnSpc>
              <a:spcBef>
                <a:spcPts val="0"/>
              </a:spcBef>
              <a:spcAft>
                <a:spcPts val="0"/>
              </a:spcAft>
              <a:buSzPts val="1600"/>
              <a:buChar char="→"/>
              <a:defRPr/>
            </a:lvl2pPr>
            <a:lvl3pPr marL="1371600" lvl="2" indent="-330200" algn="l" rtl="0">
              <a:lnSpc>
                <a:spcPct val="115000"/>
              </a:lnSpc>
              <a:spcBef>
                <a:spcPts val="0"/>
              </a:spcBef>
              <a:spcAft>
                <a:spcPts val="0"/>
              </a:spcAft>
              <a:buSzPts val="1600"/>
              <a:buChar char="■"/>
              <a:defRPr/>
            </a:lvl3pPr>
            <a:lvl4pPr marL="1828800" lvl="3" indent="-330200" algn="l" rtl="0">
              <a:lnSpc>
                <a:spcPct val="115000"/>
              </a:lnSpc>
              <a:spcBef>
                <a:spcPts val="0"/>
              </a:spcBef>
              <a:spcAft>
                <a:spcPts val="0"/>
              </a:spcAft>
              <a:buSzPts val="1600"/>
              <a:buChar char="●"/>
              <a:defRPr/>
            </a:lvl4pPr>
            <a:lvl5pPr marL="2286000" lvl="4" indent="-330200" algn="l" rtl="0">
              <a:lnSpc>
                <a:spcPct val="115000"/>
              </a:lnSpc>
              <a:spcBef>
                <a:spcPts val="0"/>
              </a:spcBef>
              <a:spcAft>
                <a:spcPts val="0"/>
              </a:spcAft>
              <a:buSzPts val="1600"/>
              <a:buChar char="○"/>
              <a:defRPr/>
            </a:lvl5pPr>
            <a:lvl6pPr marL="2743200" lvl="5" indent="-330200" algn="l" rtl="0">
              <a:lnSpc>
                <a:spcPct val="115000"/>
              </a:lnSpc>
              <a:spcBef>
                <a:spcPts val="0"/>
              </a:spcBef>
              <a:spcAft>
                <a:spcPts val="0"/>
              </a:spcAft>
              <a:buSzPts val="1600"/>
              <a:buChar char="■"/>
              <a:defRPr/>
            </a:lvl6pPr>
            <a:lvl7pPr marL="3200400" lvl="6" indent="-330200" algn="l" rtl="0">
              <a:lnSpc>
                <a:spcPct val="115000"/>
              </a:lnSpc>
              <a:spcBef>
                <a:spcPts val="0"/>
              </a:spcBef>
              <a:spcAft>
                <a:spcPts val="0"/>
              </a:spcAft>
              <a:buSzPts val="1600"/>
              <a:buChar char="●"/>
              <a:defRPr/>
            </a:lvl7pPr>
            <a:lvl8pPr marL="3657600" lvl="7" indent="-330200" algn="l" rtl="0">
              <a:lnSpc>
                <a:spcPct val="115000"/>
              </a:lnSpc>
              <a:spcBef>
                <a:spcPts val="0"/>
              </a:spcBef>
              <a:spcAft>
                <a:spcPts val="0"/>
              </a:spcAft>
              <a:buSzPts val="1600"/>
              <a:buChar char="○"/>
              <a:defRPr/>
            </a:lvl8pPr>
            <a:lvl9pPr marL="4114800" lvl="8" indent="-330200" algn="l" rtl="0">
              <a:lnSpc>
                <a:spcPct val="115000"/>
              </a:lnSpc>
              <a:spcBef>
                <a:spcPts val="0"/>
              </a:spcBef>
              <a:spcAft>
                <a:spcPts val="0"/>
              </a:spcAft>
              <a:buSzPts val="1600"/>
              <a:buChar char="■"/>
              <a:defRPr/>
            </a:lvl9pPr>
          </a:lstStyle>
          <a:p>
            <a:endParaRPr/>
          </a:p>
        </p:txBody>
      </p:sp>
      <p:sp>
        <p:nvSpPr>
          <p:cNvPr id="235" name="Google Shape;235;p67"/>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sz="33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6" name="Google Shape;236;p67"/>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7_Таблица">
  <p:cSld name="7_Таблица">
    <p:spTree>
      <p:nvGrpSpPr>
        <p:cNvPr id="1" name="Shape 237"/>
        <p:cNvGrpSpPr/>
        <p:nvPr/>
      </p:nvGrpSpPr>
      <p:grpSpPr>
        <a:xfrm>
          <a:off x="0" y="0"/>
          <a:ext cx="0" cy="0"/>
          <a:chOff x="0" y="0"/>
          <a:chExt cx="0" cy="0"/>
        </a:xfrm>
      </p:grpSpPr>
      <p:sp>
        <p:nvSpPr>
          <p:cNvPr id="238" name="Google Shape;238;p68"/>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9" name="Google Shape;239;p68"/>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8_Таблица">
  <p:cSld name="8_Таблица">
    <p:spTree>
      <p:nvGrpSpPr>
        <p:cNvPr id="1" name="Shape 240"/>
        <p:cNvGrpSpPr/>
        <p:nvPr/>
      </p:nvGrpSpPr>
      <p:grpSpPr>
        <a:xfrm>
          <a:off x="0" y="0"/>
          <a:ext cx="0" cy="0"/>
          <a:chOff x="0" y="0"/>
          <a:chExt cx="0" cy="0"/>
        </a:xfrm>
      </p:grpSpPr>
      <p:sp>
        <p:nvSpPr>
          <p:cNvPr id="241" name="Google Shape;241;p69"/>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2" name="Google Shape;242;p69"/>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9_Таблица">
  <p:cSld name="9_Таблица">
    <p:spTree>
      <p:nvGrpSpPr>
        <p:cNvPr id="1" name="Shape 243"/>
        <p:cNvGrpSpPr/>
        <p:nvPr/>
      </p:nvGrpSpPr>
      <p:grpSpPr>
        <a:xfrm>
          <a:off x="0" y="0"/>
          <a:ext cx="0" cy="0"/>
          <a:chOff x="0" y="0"/>
          <a:chExt cx="0" cy="0"/>
        </a:xfrm>
      </p:grpSpPr>
      <p:sp>
        <p:nvSpPr>
          <p:cNvPr id="244" name="Google Shape;244;p70"/>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5" name="Google Shape;245;p70"/>
          <p:cNvCxnSpPr/>
          <p:nvPr/>
        </p:nvCxnSpPr>
        <p:spPr>
          <a:xfrm>
            <a:off x="971600" y="1059582"/>
            <a:ext cx="7200900" cy="0"/>
          </a:xfrm>
          <a:prstGeom prst="straightConnector1">
            <a:avLst/>
          </a:prstGeom>
          <a:noFill/>
          <a:ln w="9525" cap="flat" cmpd="sng">
            <a:solidFill>
              <a:srgbClr val="414141"/>
            </a:solidFill>
            <a:prstDash val="solid"/>
            <a:round/>
            <a:headEnd type="none" w="sm" len="sm"/>
            <a:tailEnd type="none" w="sm" len="sm"/>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9144000" cy="995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200"/>
              <a:buNone/>
              <a:defRPr sz="4200"/>
            </a:lvl1pPr>
            <a:lvl2pPr lvl="1" algn="l" rtl="0">
              <a:lnSpc>
                <a:spcPct val="100000"/>
              </a:lnSpc>
              <a:spcBef>
                <a:spcPts val="0"/>
              </a:spcBef>
              <a:spcAft>
                <a:spcPts val="0"/>
              </a:spcAft>
              <a:buSzPts val="4200"/>
              <a:buNone/>
              <a:defRPr sz="4200"/>
            </a:lvl2pPr>
            <a:lvl3pPr lvl="2" algn="l" rtl="0">
              <a:lnSpc>
                <a:spcPct val="100000"/>
              </a:lnSpc>
              <a:spcBef>
                <a:spcPts val="0"/>
              </a:spcBef>
              <a:spcAft>
                <a:spcPts val="0"/>
              </a:spcAft>
              <a:buSzPts val="4200"/>
              <a:buNone/>
              <a:defRPr sz="4200"/>
            </a:lvl3pPr>
            <a:lvl4pPr lvl="3" algn="l" rtl="0">
              <a:lnSpc>
                <a:spcPct val="100000"/>
              </a:lnSpc>
              <a:spcBef>
                <a:spcPts val="0"/>
              </a:spcBef>
              <a:spcAft>
                <a:spcPts val="0"/>
              </a:spcAft>
              <a:buSzPts val="4200"/>
              <a:buNone/>
              <a:defRPr sz="4200"/>
            </a:lvl4pPr>
            <a:lvl5pPr lvl="4" algn="l" rtl="0">
              <a:lnSpc>
                <a:spcPct val="100000"/>
              </a:lnSpc>
              <a:spcBef>
                <a:spcPts val="0"/>
              </a:spcBef>
              <a:spcAft>
                <a:spcPts val="0"/>
              </a:spcAft>
              <a:buSzPts val="4200"/>
              <a:buNone/>
              <a:defRPr sz="4200"/>
            </a:lvl5pPr>
            <a:lvl6pPr lvl="5" algn="l" rtl="0">
              <a:lnSpc>
                <a:spcPct val="100000"/>
              </a:lnSpc>
              <a:spcBef>
                <a:spcPts val="0"/>
              </a:spcBef>
              <a:spcAft>
                <a:spcPts val="0"/>
              </a:spcAft>
              <a:buSzPts val="4200"/>
              <a:buNone/>
              <a:defRPr sz="4200"/>
            </a:lvl6pPr>
            <a:lvl7pPr lvl="6" algn="l" rtl="0">
              <a:lnSpc>
                <a:spcPct val="100000"/>
              </a:lnSpc>
              <a:spcBef>
                <a:spcPts val="0"/>
              </a:spcBef>
              <a:spcAft>
                <a:spcPts val="0"/>
              </a:spcAft>
              <a:buSzPts val="4200"/>
              <a:buNone/>
              <a:defRPr sz="4200"/>
            </a:lvl7pPr>
            <a:lvl8pPr lvl="7" algn="l" rtl="0">
              <a:lnSpc>
                <a:spcPct val="100000"/>
              </a:lnSpc>
              <a:spcBef>
                <a:spcPts val="0"/>
              </a:spcBef>
              <a:spcAft>
                <a:spcPts val="0"/>
              </a:spcAft>
              <a:buSzPts val="4200"/>
              <a:buNone/>
              <a:defRPr sz="4200"/>
            </a:lvl8pPr>
            <a:lvl9pPr lvl="8" algn="l" rtl="0">
              <a:lnSpc>
                <a:spcPct val="100000"/>
              </a:lnSpc>
              <a:spcBef>
                <a:spcPts val="0"/>
              </a:spcBef>
              <a:spcAft>
                <a:spcPts val="0"/>
              </a:spcAft>
              <a:buSzPts val="4200"/>
              <a:buNone/>
              <a:defRPr sz="4200"/>
            </a:lvl9pPr>
          </a:lstStyle>
          <a:p>
            <a:endParaRPr/>
          </a:p>
        </p:txBody>
      </p:sp>
      <p:sp>
        <p:nvSpPr>
          <p:cNvPr id="57" name="Google Shape;57;p14"/>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8187415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Ваш макет 1 1">
  <p:cSld name="Ваш макет 1 1">
    <p:spTree>
      <p:nvGrpSpPr>
        <p:cNvPr id="1" name="Shape 33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43000"/>
            <a:ext cx="4266300" cy="3426300"/>
          </a:xfrm>
          <a:prstGeom prst="rect">
            <a:avLst/>
          </a:prstGeom>
          <a:noFill/>
          <a:ln>
            <a:noFill/>
          </a:ln>
        </p:spPr>
        <p:txBody>
          <a:bodyPr spcFirstLastPara="1" wrap="square" lIns="91425" tIns="91425" rIns="91425" bIns="91425" anchor="t" anchorCtr="0">
            <a:normAutofit/>
          </a:bodyPr>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accent1"/>
                </a:solidFill>
                <a:latin typeface="Arial"/>
                <a:ea typeface="Arial"/>
                <a:cs typeface="Arial"/>
                <a:sym typeface="Arial"/>
              </a:defRPr>
            </a:lvl1pPr>
            <a:lvl2pPr marL="914400" marR="0" lvl="1" indent="-330200" algn="l" rtl="0">
              <a:lnSpc>
                <a:spcPct val="115000"/>
              </a:lnSpc>
              <a:spcBef>
                <a:spcPts val="0"/>
              </a:spcBef>
              <a:spcAft>
                <a:spcPts val="0"/>
              </a:spcAft>
              <a:buClr>
                <a:schemeClr val="dk2"/>
              </a:buClr>
              <a:buSzPts val="1600"/>
              <a:buFont typeface="Arial"/>
              <a:buChar char="→"/>
              <a:defRPr sz="1600" b="0" i="0" u="none" strike="noStrike" cap="none">
                <a:solidFill>
                  <a:schemeClr val="accent1"/>
                </a:solidFill>
                <a:latin typeface="Arial"/>
                <a:ea typeface="Arial"/>
                <a:cs typeface="Arial"/>
                <a:sym typeface="Arial"/>
              </a:defRPr>
            </a:lvl2pPr>
            <a:lvl3pPr marL="1371600" marR="0" lvl="2"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3pPr>
            <a:lvl4pPr marL="1828800" marR="0" lvl="3"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4pPr>
            <a:lvl5pPr marL="2286000" marR="0" lvl="4"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5pPr>
            <a:lvl6pPr marL="2743200" marR="0" lvl="5"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6pPr>
            <a:lvl7pPr marL="3200400" marR="0" lvl="6"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7pPr>
            <a:lvl8pPr marL="3657600" marR="0" lvl="7"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8pPr>
            <a:lvl9pPr marL="4114800" marR="0" lvl="8"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96">
          <p15:clr>
            <a:srgbClr val="EA4335"/>
          </p15:clr>
        </p15:guide>
        <p15:guide id="2" orient="horz" pos="280">
          <p15:clr>
            <a:srgbClr val="EA4335"/>
          </p15:clr>
        </p15:guide>
        <p15:guide id="3" orient="horz" pos="627">
          <p15:clr>
            <a:srgbClr val="EA4335"/>
          </p15:clr>
        </p15:guide>
        <p15:guide id="4" orient="horz" pos="7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sp>
        <p:nvSpPr>
          <p:cNvPr id="153" name="Google Shape;153;p42"/>
          <p:cNvSpPr txBox="1">
            <a:spLocks noGrp="1"/>
          </p:cNvSpPr>
          <p:nvPr>
            <p:ph type="title"/>
          </p:nvPr>
        </p:nvSpPr>
        <p:spPr>
          <a:xfrm>
            <a:off x="311700" y="445025"/>
            <a:ext cx="4266300" cy="550800"/>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9pPr>
          </a:lstStyle>
          <a:p>
            <a:endParaRPr/>
          </a:p>
        </p:txBody>
      </p:sp>
      <p:sp>
        <p:nvSpPr>
          <p:cNvPr id="154" name="Google Shape;154;p42"/>
          <p:cNvSpPr txBox="1">
            <a:spLocks noGrp="1"/>
          </p:cNvSpPr>
          <p:nvPr>
            <p:ph type="body" idx="1"/>
          </p:nvPr>
        </p:nvSpPr>
        <p:spPr>
          <a:xfrm>
            <a:off x="311700" y="1143000"/>
            <a:ext cx="4266300" cy="3426300"/>
          </a:xfrm>
          <a:prstGeom prst="rect">
            <a:avLst/>
          </a:prstGeom>
          <a:noFill/>
          <a:ln>
            <a:noFill/>
          </a:ln>
        </p:spPr>
        <p:txBody>
          <a:bodyPr spcFirstLastPara="1" wrap="square" lIns="91425" tIns="91425" rIns="91425" bIns="91425" anchor="t" anchorCtr="0">
            <a:normAutofit/>
          </a:bodyPr>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accent1"/>
                </a:solidFill>
                <a:latin typeface="Arial"/>
                <a:ea typeface="Arial"/>
                <a:cs typeface="Arial"/>
                <a:sym typeface="Arial"/>
              </a:defRPr>
            </a:lvl1pPr>
            <a:lvl2pPr marL="914400" marR="0" lvl="1" indent="-330200" algn="l" rtl="0">
              <a:lnSpc>
                <a:spcPct val="115000"/>
              </a:lnSpc>
              <a:spcBef>
                <a:spcPts val="0"/>
              </a:spcBef>
              <a:spcAft>
                <a:spcPts val="0"/>
              </a:spcAft>
              <a:buClr>
                <a:schemeClr val="dk2"/>
              </a:buClr>
              <a:buSzPts val="1600"/>
              <a:buFont typeface="Arial"/>
              <a:buChar char="→"/>
              <a:defRPr sz="1600" b="0" i="0" u="none" strike="noStrike" cap="none">
                <a:solidFill>
                  <a:schemeClr val="accent1"/>
                </a:solidFill>
                <a:latin typeface="Arial"/>
                <a:ea typeface="Arial"/>
                <a:cs typeface="Arial"/>
                <a:sym typeface="Arial"/>
              </a:defRPr>
            </a:lvl2pPr>
            <a:lvl3pPr marL="1371600" marR="0" lvl="2"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3pPr>
            <a:lvl4pPr marL="1828800" marR="0" lvl="3"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4pPr>
            <a:lvl5pPr marL="2286000" marR="0" lvl="4"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5pPr>
            <a:lvl6pPr marL="2743200" marR="0" lvl="5"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6pPr>
            <a:lvl7pPr marL="3200400" marR="0" lvl="6"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7pPr>
            <a:lvl8pPr marL="3657600" marR="0" lvl="7"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8pPr>
            <a:lvl9pPr marL="4114800" marR="0" lvl="8" indent="-330200" algn="l" rtl="0">
              <a:lnSpc>
                <a:spcPct val="115000"/>
              </a:lnSpc>
              <a:spcBef>
                <a:spcPts val="0"/>
              </a:spcBef>
              <a:spcAft>
                <a:spcPts val="0"/>
              </a:spcAft>
              <a:buClr>
                <a:schemeClr val="accent1"/>
              </a:buClr>
              <a:buSzPts val="1600"/>
              <a:buFont typeface="Arial"/>
              <a:buChar char="■"/>
              <a:defRPr sz="1600" b="0" i="0" u="none" strike="noStrike" cap="none">
                <a:solidFill>
                  <a:schemeClr val="accent1"/>
                </a:solidFill>
                <a:latin typeface="Arial"/>
                <a:ea typeface="Arial"/>
                <a:cs typeface="Arial"/>
                <a:sym typeface="Arial"/>
              </a:defRPr>
            </a:lvl9pPr>
          </a:lstStyle>
          <a:p>
            <a:endParaRPr/>
          </a:p>
        </p:txBody>
      </p:sp>
      <p:sp>
        <p:nvSpPr>
          <p:cNvPr id="155" name="Google Shape;155;p42"/>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37" r:id="rId29"/>
    <p:sldLayoutId id="214748373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96">
          <p15:clr>
            <a:srgbClr val="EA4335"/>
          </p15:clr>
        </p15:guide>
        <p15:guide id="2" orient="horz" pos="280">
          <p15:clr>
            <a:srgbClr val="EA4335"/>
          </p15:clr>
        </p15:guide>
        <p15:guide id="3" orient="horz" pos="627">
          <p15:clr>
            <a:srgbClr val="EA4335"/>
          </p15:clr>
        </p15:guide>
        <p15:guide id="4" orient="horz" pos="7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40.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8" name="Google Shape;348;p91"/>
          <p:cNvSpPr txBox="1"/>
          <p:nvPr/>
        </p:nvSpPr>
        <p:spPr>
          <a:xfrm>
            <a:off x="84779" y="1603288"/>
            <a:ext cx="8980497" cy="80018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 sz="4000" b="1" i="0" u="none" strike="noStrike" cap="none" dirty="0">
                <a:solidFill>
                  <a:schemeClr val="dk1"/>
                </a:solidFill>
                <a:latin typeface="+mn-lt"/>
                <a:ea typeface="Century Gothic"/>
                <a:cs typeface="Century Gothic"/>
                <a:sym typeface="Century Gothic"/>
              </a:rPr>
              <a:t>Практическое занятие № </a:t>
            </a:r>
            <a:r>
              <a:rPr lang="en-US" sz="4000" b="1" dirty="0">
                <a:solidFill>
                  <a:schemeClr val="dk1"/>
                </a:solidFill>
                <a:latin typeface="+mn-lt"/>
                <a:ea typeface="Century Gothic"/>
                <a:cs typeface="Century Gothic"/>
                <a:sym typeface="Century Gothic"/>
              </a:rPr>
              <a:t>0</a:t>
            </a:r>
            <a:r>
              <a:rPr lang="ru-RU" sz="4000" b="1" dirty="0">
                <a:solidFill>
                  <a:schemeClr val="dk1"/>
                </a:solidFill>
                <a:latin typeface="+mn-lt"/>
                <a:ea typeface="Century Gothic"/>
                <a:cs typeface="Century Gothic"/>
                <a:sym typeface="Century Gothic"/>
              </a:rPr>
              <a:t>6</a:t>
            </a:r>
            <a:r>
              <a:rPr lang="en-US" sz="4000" b="1" dirty="0">
                <a:solidFill>
                  <a:schemeClr val="dk1"/>
                </a:solidFill>
                <a:latin typeface="+mn-lt"/>
                <a:ea typeface="Century Gothic"/>
                <a:cs typeface="Century Gothic"/>
                <a:sym typeface="Century Gothic"/>
              </a:rPr>
              <a:t> (0</a:t>
            </a:r>
            <a:r>
              <a:rPr lang="ru-RU" sz="4000" b="1" dirty="0">
                <a:solidFill>
                  <a:schemeClr val="dk1"/>
                </a:solidFill>
                <a:latin typeface="+mn-lt"/>
                <a:ea typeface="Century Gothic"/>
                <a:cs typeface="Century Gothic"/>
                <a:sym typeface="Century Gothic"/>
              </a:rPr>
              <a:t>3</a:t>
            </a:r>
            <a:r>
              <a:rPr lang="en-US" sz="4000" b="1" dirty="0">
                <a:solidFill>
                  <a:schemeClr val="dk1"/>
                </a:solidFill>
                <a:latin typeface="+mn-lt"/>
                <a:ea typeface="Century Gothic"/>
                <a:cs typeface="Century Gothic"/>
                <a:sym typeface="Century Gothic"/>
              </a:rPr>
              <a:t>)</a:t>
            </a:r>
            <a:r>
              <a:rPr lang="ru" sz="4000" b="1" i="0" u="none" strike="noStrike" cap="none" dirty="0">
                <a:solidFill>
                  <a:schemeClr val="dk1"/>
                </a:solidFill>
                <a:latin typeface="+mn-lt"/>
                <a:ea typeface="Century Gothic"/>
                <a:cs typeface="Century Gothic"/>
                <a:sym typeface="Century Gothic"/>
              </a:rPr>
              <a:t> </a:t>
            </a:r>
            <a:endParaRPr sz="4000" b="1" i="0" u="none" strike="noStrike" cap="none" dirty="0">
              <a:solidFill>
                <a:schemeClr val="dk1"/>
              </a:solidFill>
              <a:latin typeface="+mn-lt"/>
              <a:ea typeface="Century Gothic"/>
              <a:cs typeface="Century Gothic"/>
              <a:sym typeface="Century Gothic"/>
            </a:endParaRPr>
          </a:p>
        </p:txBody>
      </p:sp>
      <p:cxnSp>
        <p:nvCxnSpPr>
          <p:cNvPr id="3" name="Google Shape;265;p1">
            <a:extLst>
              <a:ext uri="{FF2B5EF4-FFF2-40B4-BE49-F238E27FC236}">
                <a16:creationId xmlns:a16="http://schemas.microsoft.com/office/drawing/2014/main" id="{514B3699-2FF0-4AE4-8EF4-D2634A13CF15}"/>
              </a:ext>
            </a:extLst>
          </p:cNvPr>
          <p:cNvCxnSpPr>
            <a:cxnSpLocks/>
          </p:cNvCxnSpPr>
          <p:nvPr/>
        </p:nvCxnSpPr>
        <p:spPr>
          <a:xfrm>
            <a:off x="575210" y="3063224"/>
            <a:ext cx="0" cy="1186095"/>
          </a:xfrm>
          <a:prstGeom prst="straightConnector1">
            <a:avLst/>
          </a:prstGeom>
          <a:noFill/>
          <a:ln w="38100" cap="flat" cmpd="sng">
            <a:solidFill>
              <a:schemeClr val="dk2"/>
            </a:solidFill>
            <a:prstDash val="solid"/>
            <a:round/>
            <a:headEnd type="none" w="sm" len="sm"/>
            <a:tailEnd type="none" w="sm" len="sm"/>
          </a:ln>
        </p:spPr>
      </p:cxnSp>
      <p:sp>
        <p:nvSpPr>
          <p:cNvPr id="4" name="Google Shape;267;p1">
            <a:extLst>
              <a:ext uri="{FF2B5EF4-FFF2-40B4-BE49-F238E27FC236}">
                <a16:creationId xmlns:a16="http://schemas.microsoft.com/office/drawing/2014/main" id="{F222682F-19EF-4D9C-B5B4-72817383636F}"/>
              </a:ext>
            </a:extLst>
          </p:cNvPr>
          <p:cNvSpPr txBox="1"/>
          <p:nvPr/>
        </p:nvSpPr>
        <p:spPr>
          <a:xfrm>
            <a:off x="628999" y="3025344"/>
            <a:ext cx="3193500" cy="126185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ru" dirty="0">
                <a:latin typeface="Century Gothic" panose="020B0502020202020204" pitchFamily="34" charset="0"/>
              </a:rPr>
              <a:t>Алкеев Максим</a:t>
            </a:r>
          </a:p>
          <a:p>
            <a:pPr marL="0" lvl="0" indent="0" algn="l" rtl="0">
              <a:spcBef>
                <a:spcPts val="0"/>
              </a:spcBef>
              <a:spcAft>
                <a:spcPts val="0"/>
              </a:spcAft>
              <a:buNone/>
            </a:pPr>
            <a:r>
              <a:rPr lang="ru" dirty="0">
                <a:latin typeface="Century Gothic" panose="020B0502020202020204" pitchFamily="34" charset="0"/>
              </a:rPr>
              <a:t>Гижевская </a:t>
            </a:r>
            <a:r>
              <a:rPr lang="ru-RU" dirty="0">
                <a:latin typeface="Century Gothic" panose="020B0502020202020204" pitchFamily="34" charset="0"/>
              </a:rPr>
              <a:t>Валерия</a:t>
            </a:r>
            <a:endParaRPr lang="ru" dirty="0">
              <a:latin typeface="Century Gothic" panose="020B0502020202020204" pitchFamily="34" charset="0"/>
            </a:endParaRPr>
          </a:p>
          <a:p>
            <a:pPr marL="0" lvl="0" indent="0" algn="l" rtl="0">
              <a:spcBef>
                <a:spcPts val="0"/>
              </a:spcBef>
              <a:spcAft>
                <a:spcPts val="0"/>
              </a:spcAft>
              <a:buNone/>
            </a:pPr>
            <a:r>
              <a:rPr lang="ru" dirty="0">
                <a:latin typeface="Century Gothic" panose="020B0502020202020204" pitchFamily="34" charset="0"/>
              </a:rPr>
              <a:t>Кремнев Дмитрий</a:t>
            </a:r>
            <a:br>
              <a:rPr lang="ru" dirty="0">
                <a:latin typeface="Century Gothic" panose="020B0502020202020204" pitchFamily="34" charset="0"/>
              </a:rPr>
            </a:br>
            <a:br>
              <a:rPr lang="ru" dirty="0">
                <a:latin typeface="Century Gothic" panose="020B0502020202020204" pitchFamily="34" charset="0"/>
              </a:rPr>
            </a:br>
            <a:r>
              <a:rPr lang="ru" dirty="0">
                <a:latin typeface="Century Gothic" panose="020B0502020202020204" pitchFamily="34" charset="0"/>
              </a:rPr>
              <a:t>Группа 6131-020402</a:t>
            </a:r>
            <a:r>
              <a:rPr lang="en-US" dirty="0">
                <a:latin typeface="Century Gothic" panose="020B0502020202020204" pitchFamily="34" charset="0"/>
              </a:rPr>
              <a:t>D</a:t>
            </a:r>
            <a:endParaRPr dirty="0">
              <a:latin typeface="Century Gothic" panose="020B0502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92"/>
          <p:cNvSpPr txBox="1">
            <a:spLocks noGrp="1"/>
          </p:cNvSpPr>
          <p:nvPr>
            <p:ph type="ctrTitle"/>
          </p:nvPr>
        </p:nvSpPr>
        <p:spPr>
          <a:xfrm>
            <a:off x="234950" y="2218500"/>
            <a:ext cx="5284800" cy="11430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5186"/>
              <a:buFont typeface="Arial"/>
              <a:buNone/>
            </a:pPr>
            <a:r>
              <a:rPr lang="ru" sz="3000" dirty="0">
                <a:latin typeface="Century Gothic"/>
                <a:ea typeface="Century Gothic"/>
                <a:cs typeface="Century Gothic"/>
                <a:sym typeface="Century Gothic"/>
              </a:rPr>
              <a:t>Разработка бизнес модели продукта</a:t>
            </a:r>
            <a:endParaRPr sz="3000" dirty="0">
              <a:latin typeface="Century Gothic"/>
              <a:ea typeface="Century Gothic"/>
              <a:cs typeface="Century Gothic"/>
              <a:sym typeface="Century Gothic"/>
            </a:endParaRPr>
          </a:p>
        </p:txBody>
      </p:sp>
      <p:sp>
        <p:nvSpPr>
          <p:cNvPr id="349" name="Google Shape;349;p92"/>
          <p:cNvSpPr txBox="1"/>
          <p:nvPr/>
        </p:nvSpPr>
        <p:spPr>
          <a:xfrm>
            <a:off x="265650" y="1603288"/>
            <a:ext cx="6592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 sz="2000" b="1" i="0" u="none" strike="noStrike" cap="none" dirty="0">
                <a:solidFill>
                  <a:schemeClr val="dk1"/>
                </a:solidFill>
                <a:latin typeface="Century Gothic"/>
                <a:ea typeface="Century Gothic"/>
                <a:cs typeface="Century Gothic"/>
                <a:sym typeface="Century Gothic"/>
              </a:rPr>
              <a:t>Задание № 2</a:t>
            </a:r>
            <a:endParaRPr sz="2000" b="1"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73436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94"/>
          <p:cNvSpPr txBox="1">
            <a:spLocks noGrp="1"/>
          </p:cNvSpPr>
          <p:nvPr>
            <p:ph type="title"/>
          </p:nvPr>
        </p:nvSpPr>
        <p:spPr>
          <a:xfrm>
            <a:off x="355600" y="368300"/>
            <a:ext cx="56748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Задание № 2.1. Составьте бизнес-модель</a:t>
            </a:r>
            <a:endParaRPr dirty="0">
              <a:latin typeface="Century Gothic"/>
              <a:ea typeface="Century Gothic"/>
              <a:cs typeface="Century Gothic"/>
              <a:sym typeface="Century Gothic"/>
            </a:endParaRPr>
          </a:p>
        </p:txBody>
      </p:sp>
      <p:sp>
        <p:nvSpPr>
          <p:cNvPr id="361" name="Google Shape;361;p94"/>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11</a:t>
            </a:fld>
            <a:endParaRPr sz="1000" b="0" i="0" u="none" strike="noStrike" cap="none">
              <a:solidFill>
                <a:srgbClr val="434343"/>
              </a:solidFill>
              <a:latin typeface="Arial"/>
              <a:ea typeface="Arial"/>
              <a:cs typeface="Arial"/>
              <a:sym typeface="Arial"/>
            </a:endParaRPr>
          </a:p>
        </p:txBody>
      </p:sp>
      <p:sp>
        <p:nvSpPr>
          <p:cNvPr id="362" name="Google Shape;362;p94"/>
          <p:cNvSpPr txBox="1">
            <a:spLocks noGrp="1"/>
          </p:cNvSpPr>
          <p:nvPr>
            <p:ph type="body" idx="1"/>
          </p:nvPr>
        </p:nvSpPr>
        <p:spPr>
          <a:xfrm>
            <a:off x="431800" y="924450"/>
            <a:ext cx="5375100" cy="4563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ru" sz="1300" b="1" dirty="0">
                <a:solidFill>
                  <a:schemeClr val="dk1"/>
                </a:solidFill>
                <a:highlight>
                  <a:schemeClr val="lt1"/>
                </a:highlight>
                <a:latin typeface="Century Gothic"/>
                <a:ea typeface="Century Gothic"/>
                <a:cs typeface="Century Gothic"/>
                <a:sym typeface="Century Gothic"/>
              </a:rPr>
              <a:t>Представьте себе, что вы собираетесь строить мобильное приложение для доставки продуктов питания. </a:t>
            </a:r>
            <a:r>
              <a:rPr lang="ru" sz="1200" dirty="0">
                <a:solidFill>
                  <a:schemeClr val="dk1"/>
                </a:solidFill>
                <a:highlight>
                  <a:schemeClr val="lt1"/>
                </a:highlight>
                <a:latin typeface="Century Gothic"/>
                <a:ea typeface="Century Gothic"/>
                <a:cs typeface="Century Gothic"/>
                <a:sym typeface="Century Gothic"/>
              </a:rPr>
              <a:t>Опираясь на кейс, сформируйте шаблон бизнеса. Построение бизнес-­модели мы начинаем справа налево, двигаясь от потребительских сегментов к структуре издер­жек и доходов, последовательно прорабатывая каж­дый блок канвы:</a:t>
            </a:r>
            <a:endParaRPr dirty="0">
              <a:solidFill>
                <a:schemeClr val="dk1"/>
              </a:solidFill>
            </a:endParaRPr>
          </a:p>
          <a:p>
            <a:pPr marL="457200" lvl="0" indent="0" algn="just" rtl="0">
              <a:spcBef>
                <a:spcPts val="0"/>
              </a:spcBef>
              <a:spcAft>
                <a:spcPts val="0"/>
              </a:spcAft>
              <a:buNone/>
            </a:pPr>
            <a:endParaRPr dirty="0">
              <a:solidFill>
                <a:schemeClr val="dk1"/>
              </a:solidFill>
            </a:endParaRPr>
          </a:p>
          <a:p>
            <a:pPr marL="0" lvl="0" indent="0" rtl="0">
              <a:lnSpc>
                <a:spcPct val="150000"/>
              </a:lnSpc>
              <a:spcBef>
                <a:spcPts val="0"/>
              </a:spcBef>
              <a:spcAft>
                <a:spcPts val="0"/>
              </a:spcAft>
              <a:buNone/>
            </a:pPr>
            <a:r>
              <a:rPr lang="ru" sz="1200" b="1" dirty="0">
                <a:solidFill>
                  <a:schemeClr val="dk2"/>
                </a:solidFill>
                <a:highlight>
                  <a:schemeClr val="lt1"/>
                </a:highlight>
                <a:latin typeface="Century Gothic"/>
                <a:ea typeface="Century Gothic"/>
                <a:cs typeface="Century Gothic"/>
                <a:sym typeface="Century Gothic"/>
              </a:rPr>
              <a:t>1.</a:t>
            </a:r>
            <a:r>
              <a:rPr lang="en-US" sz="1200" b="1" dirty="0">
                <a:solidFill>
                  <a:schemeClr val="dk1"/>
                </a:solidFill>
                <a:highlight>
                  <a:schemeClr val="lt1"/>
                </a:highlight>
                <a:latin typeface="Century Gothic"/>
                <a:ea typeface="Century Gothic"/>
                <a:cs typeface="Century Gothic"/>
                <a:sym typeface="Century Gothic"/>
              </a:rPr>
              <a:t> </a:t>
            </a:r>
            <a:r>
              <a:rPr lang="ru" sz="1200" dirty="0">
                <a:solidFill>
                  <a:schemeClr val="dk1"/>
                </a:solidFill>
                <a:highlight>
                  <a:schemeClr val="lt1"/>
                </a:highlight>
                <a:latin typeface="Century Gothic"/>
                <a:ea typeface="Century Gothic"/>
                <a:cs typeface="Century Gothic"/>
                <a:sym typeface="Century Gothic"/>
              </a:rPr>
              <a:t>Потребительские сегменты.</a:t>
            </a:r>
            <a:br>
              <a:rPr lang="ru" sz="1200" dirty="0">
                <a:solidFill>
                  <a:schemeClr val="dk1"/>
                </a:solidFill>
                <a:highlight>
                  <a:schemeClr val="lt1"/>
                </a:highlight>
                <a:latin typeface="Century Gothic"/>
                <a:ea typeface="Century Gothic"/>
                <a:cs typeface="Century Gothic"/>
                <a:sym typeface="Century Gothic"/>
              </a:rPr>
            </a:br>
            <a:r>
              <a:rPr lang="ru" sz="1200" b="1" dirty="0">
                <a:solidFill>
                  <a:schemeClr val="dk2"/>
                </a:solidFill>
                <a:highlight>
                  <a:schemeClr val="lt1"/>
                </a:highlight>
                <a:latin typeface="Century Gothic"/>
                <a:ea typeface="Century Gothic"/>
                <a:cs typeface="Century Gothic"/>
                <a:sym typeface="Century Gothic"/>
              </a:rPr>
              <a:t>2.</a:t>
            </a:r>
            <a:r>
              <a:rPr lang="ru" sz="1200" b="1" dirty="0">
                <a:solidFill>
                  <a:schemeClr val="dk1"/>
                </a:solidFill>
                <a:highlight>
                  <a:schemeClr val="lt1"/>
                </a:highlight>
                <a:latin typeface="Century Gothic"/>
                <a:ea typeface="Century Gothic"/>
                <a:cs typeface="Century Gothic"/>
                <a:sym typeface="Century Gothic"/>
              </a:rPr>
              <a:t> </a:t>
            </a:r>
            <a:r>
              <a:rPr lang="ru" sz="1200" dirty="0">
                <a:solidFill>
                  <a:schemeClr val="dk1"/>
                </a:solidFill>
                <a:highlight>
                  <a:schemeClr val="lt1"/>
                </a:highlight>
                <a:latin typeface="Century Gothic"/>
                <a:ea typeface="Century Gothic"/>
                <a:cs typeface="Century Gothic"/>
                <a:sym typeface="Century Gothic"/>
              </a:rPr>
              <a:t>Ценностное предложение.</a:t>
            </a:r>
            <a:br>
              <a:rPr lang="ru" sz="1200" dirty="0">
                <a:solidFill>
                  <a:schemeClr val="dk1"/>
                </a:solidFill>
                <a:highlight>
                  <a:schemeClr val="lt1"/>
                </a:highlight>
                <a:latin typeface="Century Gothic"/>
                <a:ea typeface="Century Gothic"/>
                <a:cs typeface="Century Gothic"/>
                <a:sym typeface="Century Gothic"/>
              </a:rPr>
            </a:br>
            <a:r>
              <a:rPr lang="ru" sz="1200" b="1" dirty="0">
                <a:solidFill>
                  <a:schemeClr val="dk2"/>
                </a:solidFill>
                <a:highlight>
                  <a:schemeClr val="lt1"/>
                </a:highlight>
                <a:latin typeface="Century Gothic"/>
                <a:ea typeface="Century Gothic"/>
                <a:cs typeface="Century Gothic"/>
                <a:sym typeface="Century Gothic"/>
              </a:rPr>
              <a:t>3.</a:t>
            </a:r>
            <a:r>
              <a:rPr lang="ru" sz="1200" b="1" dirty="0">
                <a:solidFill>
                  <a:schemeClr val="dk1"/>
                </a:solidFill>
                <a:highlight>
                  <a:schemeClr val="lt1"/>
                </a:highlight>
                <a:latin typeface="Century Gothic"/>
                <a:ea typeface="Century Gothic"/>
                <a:cs typeface="Century Gothic"/>
                <a:sym typeface="Century Gothic"/>
              </a:rPr>
              <a:t> </a:t>
            </a:r>
            <a:r>
              <a:rPr lang="ru" sz="1200" dirty="0">
                <a:solidFill>
                  <a:schemeClr val="dk1"/>
                </a:solidFill>
                <a:highlight>
                  <a:schemeClr val="lt1"/>
                </a:highlight>
                <a:latin typeface="Century Gothic"/>
                <a:ea typeface="Century Gothic"/>
                <a:cs typeface="Century Gothic"/>
                <a:sym typeface="Century Gothic"/>
              </a:rPr>
              <a:t>Каналы сбыта.</a:t>
            </a:r>
            <a:br>
              <a:rPr lang="ru" sz="1200" dirty="0">
                <a:solidFill>
                  <a:schemeClr val="dk1"/>
                </a:solidFill>
                <a:highlight>
                  <a:schemeClr val="lt1"/>
                </a:highlight>
                <a:latin typeface="Century Gothic"/>
                <a:ea typeface="Century Gothic"/>
                <a:cs typeface="Century Gothic"/>
                <a:sym typeface="Century Gothic"/>
              </a:rPr>
            </a:br>
            <a:r>
              <a:rPr lang="ru" sz="1200" b="1" dirty="0">
                <a:solidFill>
                  <a:schemeClr val="dk2"/>
                </a:solidFill>
                <a:highlight>
                  <a:schemeClr val="lt1"/>
                </a:highlight>
                <a:latin typeface="Century Gothic"/>
                <a:ea typeface="Century Gothic"/>
                <a:cs typeface="Century Gothic"/>
                <a:sym typeface="Century Gothic"/>
              </a:rPr>
              <a:t>4.</a:t>
            </a:r>
            <a:r>
              <a:rPr lang="ru" sz="1200" b="1" dirty="0">
                <a:solidFill>
                  <a:schemeClr val="dk1"/>
                </a:solidFill>
                <a:highlight>
                  <a:schemeClr val="lt1"/>
                </a:highlight>
                <a:latin typeface="Century Gothic"/>
                <a:ea typeface="Century Gothic"/>
                <a:cs typeface="Century Gothic"/>
                <a:sym typeface="Century Gothic"/>
              </a:rPr>
              <a:t> </a:t>
            </a:r>
            <a:r>
              <a:rPr lang="ru" sz="1200" dirty="0">
                <a:solidFill>
                  <a:schemeClr val="dk1"/>
                </a:solidFill>
                <a:highlight>
                  <a:schemeClr val="lt1"/>
                </a:highlight>
                <a:latin typeface="Century Gothic"/>
                <a:ea typeface="Century Gothic"/>
                <a:cs typeface="Century Gothic"/>
                <a:sym typeface="Century Gothic"/>
              </a:rPr>
              <a:t>Взаимоотношения с клиентами. </a:t>
            </a:r>
            <a:endParaRPr dirty="0">
              <a:solidFill>
                <a:schemeClr val="dk1"/>
              </a:solidFill>
            </a:endParaRPr>
          </a:p>
          <a:p>
            <a:pPr marL="0" lvl="0" indent="0" algn="l" rtl="0">
              <a:lnSpc>
                <a:spcPct val="150000"/>
              </a:lnSpc>
              <a:spcBef>
                <a:spcPts val="0"/>
              </a:spcBef>
              <a:spcAft>
                <a:spcPts val="0"/>
              </a:spcAft>
              <a:buNone/>
            </a:pPr>
            <a:r>
              <a:rPr lang="ru" sz="1200" b="1" dirty="0">
                <a:solidFill>
                  <a:schemeClr val="dk2"/>
                </a:solidFill>
                <a:highlight>
                  <a:schemeClr val="lt1"/>
                </a:highlight>
                <a:latin typeface="Century Gothic"/>
                <a:ea typeface="Century Gothic"/>
                <a:cs typeface="Century Gothic"/>
                <a:sym typeface="Century Gothic"/>
              </a:rPr>
              <a:t>5.</a:t>
            </a:r>
            <a:r>
              <a:rPr lang="ru" sz="1200" b="1" dirty="0">
                <a:solidFill>
                  <a:schemeClr val="dk1"/>
                </a:solidFill>
                <a:highlight>
                  <a:schemeClr val="lt1"/>
                </a:highlight>
                <a:latin typeface="Century Gothic"/>
                <a:ea typeface="Century Gothic"/>
                <a:cs typeface="Century Gothic"/>
                <a:sym typeface="Century Gothic"/>
              </a:rPr>
              <a:t> </a:t>
            </a:r>
            <a:r>
              <a:rPr lang="ru" sz="1200" dirty="0">
                <a:solidFill>
                  <a:schemeClr val="dk1"/>
                </a:solidFill>
                <a:highlight>
                  <a:schemeClr val="lt1"/>
                </a:highlight>
                <a:latin typeface="Century Gothic"/>
                <a:ea typeface="Century Gothic"/>
                <a:cs typeface="Century Gothic"/>
                <a:sym typeface="Century Gothic"/>
              </a:rPr>
              <a:t>Потоки поступления дохода. </a:t>
            </a:r>
            <a:endParaRPr dirty="0">
              <a:solidFill>
                <a:schemeClr val="dk1"/>
              </a:solidFill>
            </a:endParaRPr>
          </a:p>
          <a:p>
            <a:pPr marL="457200" lvl="0" indent="0" algn="just" rtl="0">
              <a:lnSpc>
                <a:spcPct val="100000"/>
              </a:lnSpc>
              <a:spcBef>
                <a:spcPts val="0"/>
              </a:spcBef>
              <a:spcAft>
                <a:spcPts val="0"/>
              </a:spcAft>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4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171450" lvl="0" indent="-95250" algn="l" rtl="0">
              <a:lnSpc>
                <a:spcPct val="100000"/>
              </a:lnSpc>
              <a:spcBef>
                <a:spcPts val="0"/>
              </a:spcBef>
              <a:spcAft>
                <a:spcPts val="0"/>
              </a:spcAft>
              <a:buClr>
                <a:schemeClr val="dk1"/>
              </a:buClr>
              <a:buSzPts val="12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dirty="0">
                <a:solidFill>
                  <a:schemeClr val="dk1"/>
                </a:solidFill>
                <a:highlight>
                  <a:schemeClr val="lt1"/>
                </a:highlight>
                <a:latin typeface="Century Gothic"/>
                <a:ea typeface="Century Gothic"/>
                <a:cs typeface="Century Gothic"/>
                <a:sym typeface="Century Gothic"/>
              </a:rPr>
              <a:t> </a:t>
            </a:r>
            <a:endParaRPr sz="1300" b="1"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dirty="0">
                <a:solidFill>
                  <a:schemeClr val="dk1"/>
                </a:solidFill>
                <a:highlight>
                  <a:schemeClr val="lt1"/>
                </a:highlight>
                <a:latin typeface="Century Gothic"/>
                <a:ea typeface="Century Gothic"/>
                <a:cs typeface="Century Gothic"/>
                <a:sym typeface="Century Gothic"/>
              </a:rPr>
              <a:t> </a:t>
            </a:r>
            <a:endParaRPr sz="1300" b="1"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dirty="0">
              <a:solidFill>
                <a:schemeClr val="dk1"/>
              </a:solidFill>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239985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95"/>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Кейс № 2.1</a:t>
            </a:r>
            <a:endParaRPr dirty="0">
              <a:latin typeface="Century Gothic"/>
              <a:ea typeface="Century Gothic"/>
              <a:cs typeface="Century Gothic"/>
              <a:sym typeface="Century Gothic"/>
            </a:endParaRPr>
          </a:p>
        </p:txBody>
      </p:sp>
      <p:sp>
        <p:nvSpPr>
          <p:cNvPr id="368" name="Google Shape;368;p95"/>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ru"/>
              <a:t>12</a:t>
            </a:fld>
            <a:endParaRPr/>
          </a:p>
        </p:txBody>
      </p:sp>
      <p:sp>
        <p:nvSpPr>
          <p:cNvPr id="369" name="Google Shape;369;p95"/>
          <p:cNvSpPr txBox="1">
            <a:spLocks noGrp="1"/>
          </p:cNvSpPr>
          <p:nvPr>
            <p:ph type="body" idx="1"/>
          </p:nvPr>
        </p:nvSpPr>
        <p:spPr>
          <a:xfrm>
            <a:off x="355600" y="860900"/>
            <a:ext cx="6085500" cy="3768000"/>
          </a:xfrm>
          <a:prstGeom prst="rect">
            <a:avLst/>
          </a:prstGeom>
          <a:noFill/>
          <a:ln>
            <a:noFill/>
          </a:ln>
        </p:spPr>
        <p:txBody>
          <a:bodyPr spcFirstLastPara="1" wrap="square" lIns="91425" tIns="91425" rIns="91425" bIns="91425" anchor="t" anchorCtr="0">
            <a:spAutoFit/>
          </a:bodyPr>
          <a:lstStyle/>
          <a:p>
            <a:pPr marL="127000" lvl="0" indent="0" algn="just" rtl="0">
              <a:lnSpc>
                <a:spcPct val="115000"/>
              </a:lnSpc>
              <a:spcBef>
                <a:spcPts val="0"/>
              </a:spcBef>
              <a:spcAft>
                <a:spcPts val="0"/>
              </a:spcAft>
              <a:buSzPts val="1600"/>
              <a:buNone/>
            </a:pPr>
            <a:r>
              <a:rPr lang="ru" sz="1200" b="1" dirty="0">
                <a:highlight>
                  <a:schemeClr val="lt1"/>
                </a:highlight>
                <a:latin typeface="Century Gothic"/>
                <a:ea typeface="Century Gothic"/>
                <a:cs typeface="Century Gothic"/>
                <a:sym typeface="Century Gothic"/>
              </a:rPr>
              <a:t>Мобильное приложение для интернет-магазина доставки продуктов</a:t>
            </a:r>
            <a:r>
              <a:rPr lang="ru" sz="1200" dirty="0">
                <a:highlight>
                  <a:schemeClr val="lt1"/>
                </a:highlight>
                <a:latin typeface="Century Gothic"/>
                <a:ea typeface="Century Gothic"/>
                <a:cs typeface="Century Gothic"/>
                <a:sym typeface="Century Gothic"/>
              </a:rPr>
              <a:t>. Стартап-агрегатор товаров из различных продуктовых сетей. Алгоритм находит самые низкие цены на различные товары, добавляет к ним наценку сервиса и выводит все товары в мобильное приложение.</a:t>
            </a:r>
            <a:r>
              <a:rPr lang="ru" sz="1200" b="1" dirty="0">
                <a:solidFill>
                  <a:srgbClr val="242327"/>
                </a:solidFill>
                <a:highlight>
                  <a:schemeClr val="lt1"/>
                </a:highlight>
                <a:latin typeface="Century Gothic"/>
                <a:ea typeface="Century Gothic"/>
                <a:cs typeface="Century Gothic"/>
                <a:sym typeface="Century Gothic"/>
              </a:rPr>
              <a:t> </a:t>
            </a:r>
            <a:r>
              <a:rPr lang="ru" sz="1200" dirty="0">
                <a:highlight>
                  <a:schemeClr val="lt1"/>
                </a:highlight>
                <a:latin typeface="Century Gothic"/>
                <a:ea typeface="Century Gothic"/>
                <a:cs typeface="Century Gothic"/>
                <a:sym typeface="Century Gothic"/>
              </a:rPr>
              <a:t>Идея продукта: сделать сервис доставки продуктов из различных супермаркетов, уделяя особое внимание товарам со скидками. Это позволит предоставить пользователю доступные цены и удобство. </a:t>
            </a:r>
            <a:endParaRPr sz="1800" dirty="0">
              <a:latin typeface="Century Gothic"/>
              <a:ea typeface="Century Gothic"/>
              <a:cs typeface="Century Gothic"/>
              <a:sym typeface="Century Gothic"/>
            </a:endParaRPr>
          </a:p>
          <a:p>
            <a:pPr marL="127000" lvl="0" indent="0" algn="just" rtl="0">
              <a:lnSpc>
                <a:spcPct val="115000"/>
              </a:lnSpc>
              <a:spcBef>
                <a:spcPts val="0"/>
              </a:spcBef>
              <a:spcAft>
                <a:spcPts val="0"/>
              </a:spcAft>
              <a:buSzPts val="1600"/>
              <a:buNone/>
            </a:pPr>
            <a:r>
              <a:rPr lang="ru" sz="1200" dirty="0">
                <a:highlight>
                  <a:schemeClr val="lt1"/>
                </a:highlight>
                <a:latin typeface="Century Gothic"/>
                <a:ea typeface="Century Gothic"/>
                <a:cs typeface="Century Gothic"/>
                <a:sym typeface="Century Gothic"/>
              </a:rPr>
              <a:t>То есть это агрегатор товаров, цен и скидок из крупнейших гипермаркетов города. Для каждого товара в нашем интернет-магазине наша система находит лучшую цену, добавляет небольшую наценку и динамически обновляет цену на сайте.</a:t>
            </a:r>
            <a:endParaRPr sz="1800" dirty="0">
              <a:latin typeface="Century Gothic"/>
              <a:ea typeface="Century Gothic"/>
              <a:cs typeface="Century Gothic"/>
              <a:sym typeface="Century Gothic"/>
            </a:endParaRPr>
          </a:p>
          <a:p>
            <a:pPr marL="127000" lvl="0" indent="0" algn="just" rtl="0">
              <a:lnSpc>
                <a:spcPct val="115000"/>
              </a:lnSpc>
              <a:spcBef>
                <a:spcPts val="0"/>
              </a:spcBef>
              <a:spcAft>
                <a:spcPts val="0"/>
              </a:spcAft>
              <a:buSzPts val="1600"/>
              <a:buNone/>
            </a:pPr>
            <a:r>
              <a:rPr lang="ru" sz="1200" dirty="0">
                <a:highlight>
                  <a:schemeClr val="lt1"/>
                </a:highlight>
                <a:latin typeface="Century Gothic"/>
                <a:ea typeface="Century Gothic"/>
                <a:cs typeface="Century Gothic"/>
                <a:sym typeface="Century Gothic"/>
              </a:rPr>
              <a:t>Приложение позволяет быстро закупить еды на неделю и не выделять несколько часов для поездки в крупный гипермаркет. Кроме автоматического добавления продуктов из крупных супермаркетов у нас в системе предусмотрено добавление отдельных магазинов в полностью ручном режиме. Это потребуется для поставщиков особенной продукции, например свежих море-продуктов.</a:t>
            </a:r>
            <a:endParaRPr sz="1200" b="1" dirty="0">
              <a:solidFill>
                <a:schemeClr val="dk1"/>
              </a:solidFill>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288866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96"/>
          <p:cNvSpPr txBox="1">
            <a:spLocks noGrp="1"/>
          </p:cNvSpPr>
          <p:nvPr>
            <p:ph type="title"/>
          </p:nvPr>
        </p:nvSpPr>
        <p:spPr>
          <a:xfrm>
            <a:off x="317700" y="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Заполните</a:t>
            </a:r>
            <a:endParaRPr dirty="0">
              <a:latin typeface="Century Gothic"/>
              <a:ea typeface="Century Gothic"/>
              <a:cs typeface="Century Gothic"/>
              <a:sym typeface="Century Gothic"/>
            </a:endParaRPr>
          </a:p>
        </p:txBody>
      </p:sp>
      <p:sp>
        <p:nvSpPr>
          <p:cNvPr id="375" name="Google Shape;375;p96"/>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13</a:t>
            </a:fld>
            <a:endParaRPr sz="1000" b="0" i="0" u="none" strike="noStrike" cap="none">
              <a:solidFill>
                <a:srgbClr val="434343"/>
              </a:solidFill>
              <a:latin typeface="Arial"/>
              <a:ea typeface="Arial"/>
              <a:cs typeface="Arial"/>
              <a:sym typeface="Arial"/>
            </a:endParaRPr>
          </a:p>
        </p:txBody>
      </p:sp>
      <p:graphicFrame>
        <p:nvGraphicFramePr>
          <p:cNvPr id="376" name="Google Shape;376;p96"/>
          <p:cNvGraphicFramePr/>
          <p:nvPr>
            <p:extLst>
              <p:ext uri="{D42A27DB-BD31-4B8C-83A1-F6EECF244321}">
                <p14:modId xmlns:p14="http://schemas.microsoft.com/office/powerpoint/2010/main" val="2135378071"/>
              </p:ext>
            </p:extLst>
          </p:nvPr>
        </p:nvGraphicFramePr>
        <p:xfrm>
          <a:off x="219314" y="446971"/>
          <a:ext cx="8606987" cy="4373790"/>
        </p:xfrm>
        <a:graphic>
          <a:graphicData uri="http://schemas.openxmlformats.org/drawingml/2006/table">
            <a:tbl>
              <a:tblPr>
                <a:noFill/>
              </a:tblPr>
              <a:tblGrid>
                <a:gridCol w="1507980">
                  <a:extLst>
                    <a:ext uri="{9D8B030D-6E8A-4147-A177-3AD203B41FA5}">
                      <a16:colId xmlns:a16="http://schemas.microsoft.com/office/drawing/2014/main" val="20000"/>
                    </a:ext>
                  </a:extLst>
                </a:gridCol>
                <a:gridCol w="1934833">
                  <a:extLst>
                    <a:ext uri="{9D8B030D-6E8A-4147-A177-3AD203B41FA5}">
                      <a16:colId xmlns:a16="http://schemas.microsoft.com/office/drawing/2014/main" val="20001"/>
                    </a:ext>
                  </a:extLst>
                </a:gridCol>
                <a:gridCol w="1753389">
                  <a:extLst>
                    <a:ext uri="{9D8B030D-6E8A-4147-A177-3AD203B41FA5}">
                      <a16:colId xmlns:a16="http://schemas.microsoft.com/office/drawing/2014/main" val="20002"/>
                    </a:ext>
                  </a:extLst>
                </a:gridCol>
                <a:gridCol w="1689394">
                  <a:extLst>
                    <a:ext uri="{9D8B030D-6E8A-4147-A177-3AD203B41FA5}">
                      <a16:colId xmlns:a16="http://schemas.microsoft.com/office/drawing/2014/main" val="20003"/>
                    </a:ext>
                  </a:extLst>
                </a:gridCol>
                <a:gridCol w="1721391">
                  <a:extLst>
                    <a:ext uri="{9D8B030D-6E8A-4147-A177-3AD203B41FA5}">
                      <a16:colId xmlns:a16="http://schemas.microsoft.com/office/drawing/2014/main" val="20004"/>
                    </a:ext>
                  </a:extLst>
                </a:gridCol>
              </a:tblGrid>
              <a:tr h="1512800">
                <a:tc rowSpan="2">
                  <a:txBody>
                    <a:bodyPr/>
                    <a:lstStyle/>
                    <a:p>
                      <a:pPr marL="171450" lvl="0" indent="-171450" algn="l" rtl="0">
                        <a:spcBef>
                          <a:spcPts val="0"/>
                        </a:spcBef>
                        <a:spcAft>
                          <a:spcPts val="0"/>
                        </a:spcAft>
                        <a:buFont typeface="Arial" panose="020B0604020202020204" pitchFamily="34" charset="0"/>
                        <a:buChar char="•"/>
                      </a:pPr>
                      <a:r>
                        <a:rPr lang="ru" sz="900" b="1" dirty="0">
                          <a:solidFill>
                            <a:srgbClr val="000000"/>
                          </a:solidFill>
                          <a:latin typeface="Century Gothic"/>
                          <a:ea typeface="Century Gothic"/>
                          <a:cs typeface="Century Gothic"/>
                          <a:sym typeface="Century Gothic"/>
                        </a:rPr>
                        <a:t>8. Ключевые партнеры</a:t>
                      </a:r>
                      <a:r>
                        <a:rPr lang="ru" sz="900" dirty="0">
                          <a:solidFill>
                            <a:srgbClr val="000000"/>
                          </a:solidFill>
                          <a:latin typeface="Century Gothic"/>
                          <a:ea typeface="Century Gothic"/>
                          <a:cs typeface="Century Gothic"/>
                          <a:sym typeface="Century Gothic"/>
                        </a:rPr>
                        <a:t>     </a:t>
                      </a:r>
                    </a:p>
                    <a:p>
                      <a:pPr marL="171450" lvl="0" indent="-171450" algn="l" rtl="0">
                        <a:spcBef>
                          <a:spcPts val="0"/>
                        </a:spcBef>
                        <a:spcAft>
                          <a:spcPts val="0"/>
                        </a:spcAft>
                        <a:buFont typeface="Arial" panose="020B0604020202020204" pitchFamily="34" charset="0"/>
                        <a:buChar char="•"/>
                      </a:pPr>
                      <a:r>
                        <a:rPr lang="ru-RU" sz="800" dirty="0">
                          <a:solidFill>
                            <a:srgbClr val="000000"/>
                          </a:solidFill>
                          <a:latin typeface="Century Gothic"/>
                          <a:ea typeface="Century Gothic"/>
                          <a:cs typeface="Century Gothic"/>
                          <a:sym typeface="Century Gothic"/>
                        </a:rPr>
                        <a:t>Крупные продуктовые сети, которые будут использоваться в качестве источника продуктов.</a:t>
                      </a:r>
                    </a:p>
                    <a:p>
                      <a:pPr marL="171450" lvl="0" indent="-171450" algn="l" rtl="0">
                        <a:spcBef>
                          <a:spcPts val="0"/>
                        </a:spcBef>
                        <a:spcAft>
                          <a:spcPts val="0"/>
                        </a:spcAft>
                        <a:buFont typeface="Arial" panose="020B0604020202020204" pitchFamily="34" charset="0"/>
                        <a:buChar char="•"/>
                      </a:pPr>
                      <a:r>
                        <a:rPr lang="ru-RU" sz="800" dirty="0">
                          <a:solidFill>
                            <a:srgbClr val="000000"/>
                          </a:solidFill>
                          <a:latin typeface="Century Gothic"/>
                          <a:ea typeface="Century Gothic"/>
                          <a:cs typeface="Century Gothic"/>
                          <a:sym typeface="Century Gothic"/>
                        </a:rPr>
                        <a:t>Поставщики особенной продукции, такие как свежие морепродукты, которые не могут быть приобретены в крупных супермаркетах.</a:t>
                      </a:r>
                    </a:p>
                    <a:p>
                      <a:pPr marL="171450" lvl="0" indent="-171450" algn="l" rtl="0">
                        <a:spcBef>
                          <a:spcPts val="0"/>
                        </a:spcBef>
                        <a:spcAft>
                          <a:spcPts val="0"/>
                        </a:spcAft>
                        <a:buFont typeface="Arial" panose="020B0604020202020204" pitchFamily="34" charset="0"/>
                        <a:buChar char="•"/>
                      </a:pPr>
                      <a:r>
                        <a:rPr lang="ru-RU" sz="800" dirty="0">
                          <a:solidFill>
                            <a:srgbClr val="000000"/>
                          </a:solidFill>
                          <a:latin typeface="Century Gothic"/>
                          <a:ea typeface="Century Gothic"/>
                          <a:cs typeface="Century Gothic"/>
                          <a:sym typeface="Century Gothic"/>
                        </a:rPr>
                        <a:t>Поставщики услуг доставки, которые будут использоваться для выполнения заказов.</a:t>
                      </a:r>
                      <a:endParaRPr lang="ru" sz="800" dirty="0">
                        <a:solidFill>
                          <a:srgbClr val="000000"/>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ru" sz="900" b="1" dirty="0">
                          <a:solidFill>
                            <a:srgbClr val="000000"/>
                          </a:solidFill>
                          <a:latin typeface="Century Gothic"/>
                          <a:ea typeface="Century Gothic"/>
                          <a:cs typeface="Century Gothic"/>
                          <a:sym typeface="Century Gothic"/>
                        </a:rPr>
                        <a:t>7. Ключевые действия   </a:t>
                      </a:r>
                      <a:endParaRPr sz="900" b="1" dirty="0">
                        <a:solidFill>
                          <a:srgbClr val="000000"/>
                        </a:solidFill>
                        <a:latin typeface="Century Gothic"/>
                        <a:ea typeface="Century Gothic"/>
                        <a:cs typeface="Century Gothic"/>
                        <a:sym typeface="Century Gothic"/>
                      </a:endParaRP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Агрегирование информации о продуктах, ценах и скидках из разных супермаркетов.</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Разработка мобильного приложения и веб-сайта.</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Установка контактов и соглашений с супермаркетами и поставщиками морепродуктов.</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Реклама и маркетинговые кампании.</a:t>
                      </a:r>
                      <a:endParaRPr sz="800" dirty="0">
                        <a:latin typeface="Century Gothic"/>
                        <a:ea typeface="Century Gothic"/>
                        <a:cs typeface="Century Gothic"/>
                        <a:sym typeface="Century Gothic"/>
                      </a:endParaRPr>
                    </a:p>
                  </a:txBody>
                  <a:tcPr marL="91425" marR="91425" marT="91425" marB="91425"/>
                </a:tc>
                <a:tc rowSpan="2">
                  <a:txBody>
                    <a:bodyPr/>
                    <a:lstStyle/>
                    <a:p>
                      <a:pPr marL="0" lvl="0" indent="0" algn="l" rtl="0">
                        <a:spcBef>
                          <a:spcPts val="0"/>
                        </a:spcBef>
                        <a:spcAft>
                          <a:spcPts val="0"/>
                        </a:spcAft>
                        <a:buNone/>
                      </a:pPr>
                      <a:r>
                        <a:rPr lang="ru" sz="900" b="1" dirty="0">
                          <a:solidFill>
                            <a:srgbClr val="000000"/>
                          </a:solidFill>
                          <a:latin typeface="Century Gothic"/>
                          <a:ea typeface="Century Gothic"/>
                          <a:cs typeface="Century Gothic"/>
                          <a:sym typeface="Century Gothic"/>
                        </a:rPr>
                        <a:t>2. Ключевые ценности </a:t>
                      </a:r>
                      <a:endParaRPr sz="900" b="1" dirty="0">
                        <a:solidFill>
                          <a:srgbClr val="000000"/>
                        </a:solidFill>
                        <a:latin typeface="Century Gothic"/>
                        <a:ea typeface="Century Gothic"/>
                        <a:cs typeface="Century Gothic"/>
                        <a:sym typeface="Century Gothic"/>
                      </a:endParaRP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Удобство и быстрота покупок продуктов питания онлайн.</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Доступные цены на продукты, включая скидки и акции в различных супермаркетах.</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Широкий выбор товаров из разных супермаркетов.</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Возможность заказывать свежие морепродукты у специализированных поставщиков.</a:t>
                      </a:r>
                      <a:endParaRPr sz="800" dirty="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ru" sz="900" b="1" dirty="0">
                          <a:solidFill>
                            <a:srgbClr val="000000"/>
                          </a:solidFill>
                          <a:latin typeface="Century Gothic"/>
                          <a:ea typeface="Century Gothic"/>
                          <a:cs typeface="Century Gothic"/>
                          <a:sym typeface="Century Gothic"/>
                        </a:rPr>
                        <a:t>4. Взаимоотношения с клиентами     </a:t>
                      </a:r>
                      <a:endParaRPr sz="900" b="1" dirty="0">
                        <a:solidFill>
                          <a:srgbClr val="000000"/>
                        </a:solidFill>
                        <a:latin typeface="Century Gothic"/>
                        <a:ea typeface="Century Gothic"/>
                        <a:cs typeface="Century Gothic"/>
                        <a:sym typeface="Century Gothic"/>
                      </a:endParaRP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Быстрый и удобный сервис доставки.</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Поддержка клиентов через электронную почту, телефон и чат.</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Программа лояльности и скидок для постоянных клиентов.</a:t>
                      </a:r>
                      <a:endParaRPr sz="800" dirty="0">
                        <a:latin typeface="Century Gothic"/>
                        <a:ea typeface="Century Gothic"/>
                        <a:cs typeface="Century Gothic"/>
                        <a:sym typeface="Century Gothic"/>
                      </a:endParaRPr>
                    </a:p>
                  </a:txBody>
                  <a:tcPr marL="91425" marR="91425" marT="91425" marB="91425"/>
                </a:tc>
                <a:tc rowSpan="2">
                  <a:txBody>
                    <a:bodyPr/>
                    <a:lstStyle/>
                    <a:p>
                      <a:pPr marL="0" lvl="0" indent="0" algn="l" rtl="0">
                        <a:spcBef>
                          <a:spcPts val="0"/>
                        </a:spcBef>
                        <a:spcAft>
                          <a:spcPts val="0"/>
                        </a:spcAft>
                        <a:buNone/>
                      </a:pPr>
                      <a:r>
                        <a:rPr lang="ru" sz="900" b="0" i="0" dirty="0">
                          <a:solidFill>
                            <a:srgbClr val="000000"/>
                          </a:solidFill>
                          <a:latin typeface="Century Gothic"/>
                          <a:ea typeface="Century Gothic"/>
                          <a:cs typeface="Century Gothic"/>
                          <a:sym typeface="Century Gothic"/>
                        </a:rPr>
                        <a:t>1. </a:t>
                      </a:r>
                      <a:r>
                        <a:rPr lang="ru" sz="900" b="1" i="0" dirty="0">
                          <a:solidFill>
                            <a:srgbClr val="000000"/>
                          </a:solidFill>
                          <a:latin typeface="Century Gothic"/>
                          <a:ea typeface="Century Gothic"/>
                          <a:cs typeface="Century Gothic"/>
                          <a:sym typeface="Century Gothic"/>
                        </a:rPr>
                        <a:t>Сегменты потребителей </a:t>
                      </a:r>
                      <a:endParaRPr sz="900" b="1" i="0" dirty="0">
                        <a:solidFill>
                          <a:srgbClr val="000000"/>
                        </a:solidFill>
                        <a:latin typeface="Century Gothic"/>
                        <a:ea typeface="Century Gothic"/>
                        <a:cs typeface="Century Gothic"/>
                        <a:sym typeface="Century Gothic"/>
                      </a:endParaRPr>
                    </a:p>
                    <a:p>
                      <a:pPr marL="171450" lvl="0" indent="-171450" algn="l" rtl="0">
                        <a:spcBef>
                          <a:spcPts val="0"/>
                        </a:spcBef>
                        <a:spcAft>
                          <a:spcPts val="0"/>
                        </a:spcAft>
                        <a:buFont typeface="Arial" panose="020B0604020202020204" pitchFamily="34" charset="0"/>
                        <a:buChar char="•"/>
                      </a:pPr>
                      <a:r>
                        <a:rPr lang="ru-RU" sz="800" b="0" i="0" dirty="0">
                          <a:solidFill>
                            <a:srgbClr val="000000"/>
                          </a:solidFill>
                          <a:latin typeface="Century Gothic"/>
                          <a:ea typeface="Century Gothic"/>
                          <a:cs typeface="Century Gothic"/>
                          <a:sym typeface="Century Gothic"/>
                        </a:rPr>
                        <a:t>Занятые люди, которые не имеют времени для ежедневных походов в супермаркет и ищут удобный способ закупки продуктов.</a:t>
                      </a:r>
                    </a:p>
                    <a:p>
                      <a:pPr marL="171450" lvl="0" indent="-171450" algn="l" rtl="0">
                        <a:spcBef>
                          <a:spcPts val="0"/>
                        </a:spcBef>
                        <a:spcAft>
                          <a:spcPts val="0"/>
                        </a:spcAft>
                        <a:buFont typeface="Arial" panose="020B0604020202020204" pitchFamily="34" charset="0"/>
                        <a:buChar char="•"/>
                      </a:pPr>
                      <a:r>
                        <a:rPr lang="ru-RU" sz="800" b="0" i="0" dirty="0">
                          <a:solidFill>
                            <a:srgbClr val="000000"/>
                          </a:solidFill>
                          <a:latin typeface="Century Gothic"/>
                          <a:ea typeface="Century Gothic"/>
                          <a:cs typeface="Century Gothic"/>
                          <a:sym typeface="Century Gothic"/>
                        </a:rPr>
                        <a:t>Семьи, которые хотят сократить время, затрачиваемое на походы в супермаркеты, и предпочитают заказывать продукты онлайн.</a:t>
                      </a:r>
                    </a:p>
                    <a:p>
                      <a:pPr marL="171450" lvl="0" indent="-171450" algn="l" rtl="0">
                        <a:spcBef>
                          <a:spcPts val="0"/>
                        </a:spcBef>
                        <a:spcAft>
                          <a:spcPts val="0"/>
                        </a:spcAft>
                        <a:buFont typeface="Arial" panose="020B0604020202020204" pitchFamily="34" charset="0"/>
                        <a:buChar char="•"/>
                      </a:pPr>
                      <a:r>
                        <a:rPr lang="ru-RU" sz="800" b="0" i="0" dirty="0">
                          <a:solidFill>
                            <a:srgbClr val="000000"/>
                          </a:solidFill>
                          <a:latin typeface="Century Gothic"/>
                          <a:ea typeface="Century Gothic"/>
                          <a:cs typeface="Century Gothic"/>
                          <a:sym typeface="Century Gothic"/>
                        </a:rPr>
                        <a:t>Люди, которые ищут более доступные цены на продукты питания и хотят экономить на покупках.</a:t>
                      </a:r>
                      <a:r>
                        <a:rPr lang="ru" sz="800" b="0" i="0" dirty="0">
                          <a:solidFill>
                            <a:srgbClr val="000000"/>
                          </a:solidFill>
                          <a:latin typeface="Century Gothic"/>
                          <a:ea typeface="Century Gothic"/>
                          <a:cs typeface="Century Gothic"/>
                          <a:sym typeface="Century Gothic"/>
                        </a:rPr>
                        <a:t>   </a:t>
                      </a:r>
                      <a:endParaRPr sz="800" b="0" i="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1278723">
                <a:tc vMerge="1">
                  <a:txBody>
                    <a:bodyPr/>
                    <a:lstStyle/>
                    <a:p>
                      <a:endParaRPr lang="ru-RU"/>
                    </a:p>
                  </a:txBody>
                  <a:tcPr/>
                </a:tc>
                <a:tc>
                  <a:txBody>
                    <a:bodyPr/>
                    <a:lstStyle/>
                    <a:p>
                      <a:pPr marL="0" lvl="0" indent="0" algn="l" rtl="0">
                        <a:spcBef>
                          <a:spcPts val="0"/>
                        </a:spcBef>
                        <a:spcAft>
                          <a:spcPts val="0"/>
                        </a:spcAft>
                        <a:buNone/>
                      </a:pPr>
                      <a:r>
                        <a:rPr lang="ru" sz="900" b="1" dirty="0">
                          <a:solidFill>
                            <a:srgbClr val="000000"/>
                          </a:solidFill>
                          <a:latin typeface="Century Gothic"/>
                          <a:ea typeface="Century Gothic"/>
                          <a:cs typeface="Century Gothic"/>
                          <a:sym typeface="Century Gothic"/>
                        </a:rPr>
                        <a:t>6. Ключевые ресурсы</a:t>
                      </a:r>
                      <a:endParaRPr sz="900" b="1" dirty="0">
                        <a:solidFill>
                          <a:srgbClr val="000000"/>
                        </a:solidFill>
                        <a:latin typeface="Century Gothic"/>
                        <a:ea typeface="Century Gothic"/>
                        <a:cs typeface="Century Gothic"/>
                        <a:sym typeface="Century Gothic"/>
                      </a:endParaRP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Информационные технологии для поиска лучших цен на продукты.</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Команда разработчиков, менеджеров, курьеров.</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Доступ к базе данных супермаркетов и поставщиков морепродуктов.</a:t>
                      </a:r>
                      <a:endParaRPr sz="800" dirty="0">
                        <a:latin typeface="Century Gothic"/>
                        <a:ea typeface="Century Gothic"/>
                        <a:cs typeface="Century Gothic"/>
                        <a:sym typeface="Century Gothic"/>
                      </a:endParaRPr>
                    </a:p>
                  </a:txBody>
                  <a:tcPr marL="91425" marR="91425" marT="91425" marB="91425"/>
                </a:tc>
                <a:tc vMerge="1">
                  <a:txBody>
                    <a:bodyPr/>
                    <a:lstStyle/>
                    <a:p>
                      <a:endParaRPr lang="ru-RU"/>
                    </a:p>
                  </a:txBody>
                  <a:tcPr/>
                </a:tc>
                <a:tc>
                  <a:txBody>
                    <a:bodyPr/>
                    <a:lstStyle/>
                    <a:p>
                      <a:pPr marL="0" lvl="0" indent="0" algn="l" rtl="0">
                        <a:spcBef>
                          <a:spcPts val="0"/>
                        </a:spcBef>
                        <a:spcAft>
                          <a:spcPts val="0"/>
                        </a:spcAft>
                        <a:buNone/>
                      </a:pPr>
                      <a:r>
                        <a:rPr lang="ru" sz="900" b="1" dirty="0">
                          <a:solidFill>
                            <a:srgbClr val="000000"/>
                          </a:solidFill>
                          <a:latin typeface="Century Gothic"/>
                          <a:ea typeface="Century Gothic"/>
                          <a:cs typeface="Century Gothic"/>
                          <a:sym typeface="Century Gothic"/>
                        </a:rPr>
                        <a:t>3. Каналы         </a:t>
                      </a:r>
                      <a:endParaRPr sz="900" b="1" dirty="0">
                        <a:solidFill>
                          <a:srgbClr val="000000"/>
                        </a:solidFill>
                        <a:latin typeface="Century Gothic"/>
                        <a:ea typeface="Century Gothic"/>
                        <a:cs typeface="Century Gothic"/>
                        <a:sym typeface="Century Gothic"/>
                      </a:endParaRP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Мобильное приложение для </a:t>
                      </a:r>
                      <a:r>
                        <a:rPr lang="ru-RU" sz="800" dirty="0" err="1">
                          <a:latin typeface="Century Gothic"/>
                          <a:ea typeface="Century Gothic"/>
                          <a:cs typeface="Century Gothic"/>
                          <a:sym typeface="Century Gothic"/>
                        </a:rPr>
                        <a:t>iOS</a:t>
                      </a:r>
                      <a:r>
                        <a:rPr lang="ru-RU" sz="800" dirty="0">
                          <a:latin typeface="Century Gothic"/>
                          <a:ea typeface="Century Gothic"/>
                          <a:cs typeface="Century Gothic"/>
                          <a:sym typeface="Century Gothic"/>
                        </a:rPr>
                        <a:t> и </a:t>
                      </a:r>
                      <a:r>
                        <a:rPr lang="ru-RU" sz="800" dirty="0" err="1">
                          <a:latin typeface="Century Gothic"/>
                          <a:ea typeface="Century Gothic"/>
                          <a:cs typeface="Century Gothic"/>
                          <a:sym typeface="Century Gothic"/>
                        </a:rPr>
                        <a:t>Android</a:t>
                      </a:r>
                      <a:r>
                        <a:rPr lang="ru-RU" sz="800" dirty="0">
                          <a:latin typeface="Century Gothic"/>
                          <a:ea typeface="Century Gothic"/>
                          <a:cs typeface="Century Gothic"/>
                          <a:sym typeface="Century Gothic"/>
                        </a:rPr>
                        <a:t>.</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Веб-сайт для заказов.</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Маркетинговые кампании через социальные сети и поисковые системы.</a:t>
                      </a:r>
                      <a:endParaRPr sz="800" dirty="0">
                        <a:latin typeface="Century Gothic"/>
                        <a:ea typeface="Century Gothic"/>
                        <a:cs typeface="Century Gothic"/>
                        <a:sym typeface="Century Gothic"/>
                      </a:endParaRPr>
                    </a:p>
                  </a:txBody>
                  <a:tcPr marL="91425" marR="91425" marT="91425" marB="91425"/>
                </a:tc>
                <a:tc vMerge="1">
                  <a:txBody>
                    <a:bodyPr/>
                    <a:lstStyle/>
                    <a:p>
                      <a:endParaRPr lang="ru-RU"/>
                    </a:p>
                  </a:txBody>
                  <a:tcPr/>
                </a:tc>
                <a:extLst>
                  <a:ext uri="{0D108BD9-81ED-4DB2-BD59-A6C34878D82A}">
                    <a16:rowId xmlns:a16="http://schemas.microsoft.com/office/drawing/2014/main" val="10001"/>
                  </a:ext>
                </a:extLst>
              </a:tr>
              <a:tr h="864411">
                <a:tc gridSpan="3">
                  <a:txBody>
                    <a:bodyPr/>
                    <a:lstStyle/>
                    <a:p>
                      <a:pPr marL="0" lvl="0" indent="0" algn="l" rtl="0">
                        <a:spcBef>
                          <a:spcPts val="0"/>
                        </a:spcBef>
                        <a:spcAft>
                          <a:spcPts val="0"/>
                        </a:spcAft>
                        <a:buNone/>
                      </a:pPr>
                      <a:r>
                        <a:rPr lang="ru" sz="900" b="1" dirty="0">
                          <a:solidFill>
                            <a:srgbClr val="000000"/>
                          </a:solidFill>
                          <a:latin typeface="Century Gothic"/>
                          <a:ea typeface="Century Gothic"/>
                          <a:cs typeface="Century Gothic"/>
                          <a:sym typeface="Century Gothic"/>
                        </a:rPr>
                        <a:t>9. Структура расходов       </a:t>
                      </a:r>
                      <a:endParaRPr sz="900" b="1" dirty="0">
                        <a:solidFill>
                          <a:srgbClr val="000000"/>
                        </a:solidFill>
                        <a:latin typeface="Century Gothic"/>
                        <a:ea typeface="Century Gothic"/>
                        <a:cs typeface="Century Gothic"/>
                        <a:sym typeface="Century Gothic"/>
                      </a:endParaRP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Затраты на разработку и поддержку мобильного приложения и веб-сайта.</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Затраты на маркетинг и рекламу для привлечения клиентов.</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Затраты на оплату труда разработчиков, менеджеров, специалистов по маркетингу, службы поддержки и курьеров.</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Затраты на аренду офиса и офисного оборудования.</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Затраты на техническое обеспечение, такое как сервера и базы данных.</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Затраты на оплату услуг сторонних поставщиков, таких как поставщики услуг доставки.</a:t>
                      </a:r>
                    </a:p>
                    <a:p>
                      <a:pPr marL="171450" lvl="0" indent="-171450" algn="l" rtl="0">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Накладные расходы, такие как налоги и юридические услуги.</a:t>
                      </a:r>
                      <a:endParaRPr sz="800" dirty="0">
                        <a:latin typeface="Century Gothic"/>
                        <a:ea typeface="Century Gothic"/>
                        <a:cs typeface="Century Gothic"/>
                        <a:sym typeface="Century Gothic"/>
                      </a:endParaRPr>
                    </a:p>
                  </a:txBody>
                  <a:tcPr marL="91425" marR="91425" marT="91425" marB="91425"/>
                </a:tc>
                <a:tc hMerge="1">
                  <a:txBody>
                    <a:bodyPr/>
                    <a:lstStyle/>
                    <a:p>
                      <a:endParaRPr lang="ru-RU"/>
                    </a:p>
                  </a:txBody>
                  <a:tcPr/>
                </a:tc>
                <a:tc hMerge="1">
                  <a:txBody>
                    <a:bodyPr/>
                    <a:lstStyle/>
                    <a:p>
                      <a:endParaRPr lang="ru-RU"/>
                    </a:p>
                  </a:txBody>
                  <a:tcPr/>
                </a:tc>
                <a:tc gridSpan="2">
                  <a:txBody>
                    <a:bodyPr/>
                    <a:lstStyle/>
                    <a:p>
                      <a:pPr marL="0" lvl="0" indent="0" algn="l" rtl="0">
                        <a:spcBef>
                          <a:spcPts val="0"/>
                        </a:spcBef>
                        <a:spcAft>
                          <a:spcPts val="0"/>
                        </a:spcAft>
                        <a:buNone/>
                      </a:pPr>
                      <a:r>
                        <a:rPr lang="ru" sz="900" b="1" dirty="0">
                          <a:solidFill>
                            <a:srgbClr val="000000"/>
                          </a:solidFill>
                          <a:latin typeface="Century Gothic"/>
                          <a:ea typeface="Century Gothic"/>
                          <a:cs typeface="Century Gothic"/>
                          <a:sym typeface="Century Gothic"/>
                        </a:rPr>
                        <a:t>5. Потоки доходов</a:t>
                      </a:r>
                      <a:r>
                        <a:rPr lang="ru" sz="900" dirty="0">
                          <a:solidFill>
                            <a:srgbClr val="000000"/>
                          </a:solidFill>
                          <a:latin typeface="Century Gothic"/>
                          <a:ea typeface="Century Gothic"/>
                          <a:cs typeface="Century Gothic"/>
                          <a:sym typeface="Century Gothic"/>
                        </a:rPr>
                        <a:t>     </a:t>
                      </a:r>
                      <a:endParaRPr sz="900" dirty="0">
                        <a:solidFill>
                          <a:srgbClr val="000000"/>
                        </a:solidFill>
                        <a:latin typeface="Century Gothic"/>
                        <a:ea typeface="Century Gothic"/>
                        <a:cs typeface="Century Gothic"/>
                        <a:sym typeface="Century Gothic"/>
                      </a:endParaRPr>
                    </a:p>
                    <a:p>
                      <a:pPr marL="171450" lvl="0" indent="-171450" algn="l" rtl="0">
                        <a:spcBef>
                          <a:spcPts val="0"/>
                        </a:spcBef>
                        <a:spcAft>
                          <a:spcPts val="0"/>
                        </a:spcAft>
                        <a:buFont typeface="Arial" panose="020B0604020202020204" pitchFamily="34" charset="0"/>
                        <a:buChar char="•"/>
                      </a:pPr>
                      <a:r>
                        <a:rPr lang="ru-RU" sz="900" dirty="0">
                          <a:solidFill>
                            <a:srgbClr val="000000"/>
                          </a:solidFill>
                          <a:latin typeface="Century Gothic"/>
                          <a:ea typeface="Century Gothic"/>
                          <a:cs typeface="Century Gothic"/>
                          <a:sym typeface="Century Gothic"/>
                        </a:rPr>
                        <a:t>Комиссия с продажи продуктов и доставки.</a:t>
                      </a:r>
                    </a:p>
                    <a:p>
                      <a:pPr marL="171450" lvl="0" indent="-171450" algn="l" rtl="0">
                        <a:spcBef>
                          <a:spcPts val="0"/>
                        </a:spcBef>
                        <a:spcAft>
                          <a:spcPts val="0"/>
                        </a:spcAft>
                        <a:buFont typeface="Arial" panose="020B0604020202020204" pitchFamily="34" charset="0"/>
                        <a:buChar char="•"/>
                      </a:pPr>
                      <a:r>
                        <a:rPr lang="ru-RU" sz="900" dirty="0">
                          <a:solidFill>
                            <a:srgbClr val="000000"/>
                          </a:solidFill>
                          <a:latin typeface="Century Gothic"/>
                          <a:ea typeface="Century Gothic"/>
                          <a:cs typeface="Century Gothic"/>
                          <a:sym typeface="Century Gothic"/>
                        </a:rPr>
                        <a:t>Реклама и продвижение на мобильном приложении и веб-сайте.</a:t>
                      </a:r>
                      <a:r>
                        <a:rPr lang="ru" sz="900" dirty="0">
                          <a:solidFill>
                            <a:srgbClr val="000000"/>
                          </a:solidFill>
                          <a:latin typeface="Century Gothic"/>
                          <a:ea typeface="Century Gothic"/>
                          <a:cs typeface="Century Gothic"/>
                          <a:sym typeface="Century Gothic"/>
                        </a:rPr>
                        <a:t>                                                                                </a:t>
                      </a:r>
                      <a:endParaRPr sz="1300" dirty="0">
                        <a:latin typeface="Century Gothic"/>
                        <a:ea typeface="Century Gothic"/>
                        <a:cs typeface="Century Gothic"/>
                        <a:sym typeface="Century Gothic"/>
                      </a:endParaRPr>
                    </a:p>
                  </a:txBody>
                  <a:tcPr marL="91425" marR="91425" marT="91425" marB="91425"/>
                </a:tc>
                <a:tc hMerge="1">
                  <a:txBody>
                    <a:bodyPr/>
                    <a:lstStyle/>
                    <a:p>
                      <a:endParaRPr lang="ru-RU"/>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99331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97"/>
          <p:cNvSpPr txBox="1">
            <a:spLocks noGrp="1"/>
          </p:cNvSpPr>
          <p:nvPr>
            <p:ph type="title"/>
          </p:nvPr>
        </p:nvSpPr>
        <p:spPr>
          <a:xfrm>
            <a:off x="355600" y="368300"/>
            <a:ext cx="56748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Задание № 2.2. Составьте бизнес-модель</a:t>
            </a:r>
            <a:endParaRPr dirty="0">
              <a:latin typeface="Century Gothic"/>
              <a:ea typeface="Century Gothic"/>
              <a:cs typeface="Century Gothic"/>
              <a:sym typeface="Century Gothic"/>
            </a:endParaRPr>
          </a:p>
        </p:txBody>
      </p:sp>
      <p:sp>
        <p:nvSpPr>
          <p:cNvPr id="382" name="Google Shape;382;p97"/>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14</a:t>
            </a:fld>
            <a:endParaRPr sz="1000" b="0" i="0" u="none" strike="noStrike" cap="none">
              <a:solidFill>
                <a:srgbClr val="434343"/>
              </a:solidFill>
              <a:latin typeface="Arial"/>
              <a:ea typeface="Arial"/>
              <a:cs typeface="Arial"/>
              <a:sym typeface="Arial"/>
            </a:endParaRPr>
          </a:p>
        </p:txBody>
      </p:sp>
      <p:sp>
        <p:nvSpPr>
          <p:cNvPr id="383" name="Google Shape;383;p97"/>
          <p:cNvSpPr txBox="1">
            <a:spLocks noGrp="1"/>
          </p:cNvSpPr>
          <p:nvPr>
            <p:ph type="body" idx="1"/>
          </p:nvPr>
        </p:nvSpPr>
        <p:spPr>
          <a:xfrm>
            <a:off x="431800" y="924450"/>
            <a:ext cx="5375100" cy="27861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Clr>
                <a:schemeClr val="dk1"/>
              </a:buClr>
              <a:buSzPts val="1100"/>
              <a:buFont typeface="Arial"/>
              <a:buNone/>
            </a:pPr>
            <a:r>
              <a:rPr lang="ru" sz="1300" b="1" dirty="0">
                <a:solidFill>
                  <a:srgbClr val="242327"/>
                </a:solidFill>
                <a:highlight>
                  <a:schemeClr val="lt1"/>
                </a:highlight>
                <a:latin typeface="Century Gothic"/>
                <a:ea typeface="Century Gothic"/>
                <a:cs typeface="Century Gothic"/>
                <a:sym typeface="Century Gothic"/>
              </a:rPr>
              <a:t>Представьте себе, что вы собираетесь строить интернет-магазин для онлайн торговли автозапчастями. Заказчик портала - один из официальных оптовых дистрибьюторов крупнейших производителей автозапчастей. Хотят продавать большую часть своим покупателям в онлайне.</a:t>
            </a:r>
            <a:endParaRPr dirty="0">
              <a:solidFill>
                <a:schemeClr val="dk1"/>
              </a:solidFill>
            </a:endParaRPr>
          </a:p>
          <a:p>
            <a:pPr marL="457200" lvl="0" indent="0" algn="just" rtl="0">
              <a:lnSpc>
                <a:spcPct val="100000"/>
              </a:lnSpc>
              <a:spcBef>
                <a:spcPts val="0"/>
              </a:spcBef>
              <a:spcAft>
                <a:spcPts val="0"/>
              </a:spcAft>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4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171450" lvl="0" indent="-95250" algn="l" rtl="0">
              <a:lnSpc>
                <a:spcPct val="100000"/>
              </a:lnSpc>
              <a:spcBef>
                <a:spcPts val="0"/>
              </a:spcBef>
              <a:spcAft>
                <a:spcPts val="0"/>
              </a:spcAft>
              <a:buClr>
                <a:schemeClr val="dk1"/>
              </a:buClr>
              <a:buSzPts val="12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dirty="0">
                <a:solidFill>
                  <a:schemeClr val="dk1"/>
                </a:solidFill>
                <a:highlight>
                  <a:schemeClr val="lt1"/>
                </a:highlight>
                <a:latin typeface="Century Gothic"/>
                <a:ea typeface="Century Gothic"/>
                <a:cs typeface="Century Gothic"/>
                <a:sym typeface="Century Gothic"/>
              </a:rPr>
              <a:t> </a:t>
            </a:r>
            <a:endParaRPr sz="1300" b="1"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dirty="0">
                <a:solidFill>
                  <a:schemeClr val="dk1"/>
                </a:solidFill>
                <a:highlight>
                  <a:schemeClr val="lt1"/>
                </a:highlight>
                <a:latin typeface="Century Gothic"/>
                <a:ea typeface="Century Gothic"/>
                <a:cs typeface="Century Gothic"/>
                <a:sym typeface="Century Gothic"/>
              </a:rPr>
              <a:t> </a:t>
            </a:r>
            <a:endParaRPr sz="1300" b="1"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dirty="0">
              <a:solidFill>
                <a:schemeClr val="dk1"/>
              </a:solidFill>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3630325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98"/>
          <p:cNvSpPr txBox="1"/>
          <p:nvPr/>
        </p:nvSpPr>
        <p:spPr>
          <a:xfrm>
            <a:off x="571500" y="262345"/>
            <a:ext cx="7388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 sz="2000" b="1" i="0" u="none" strike="noStrike" cap="none" dirty="0">
                <a:solidFill>
                  <a:srgbClr val="01C601"/>
                </a:solidFill>
                <a:latin typeface="Century Gothic"/>
                <a:ea typeface="Century Gothic"/>
                <a:cs typeface="Century Gothic"/>
                <a:sym typeface="Century Gothic"/>
              </a:rPr>
              <a:t>Кейс 2.2. Вводные данные </a:t>
            </a:r>
            <a:endParaRPr sz="2000" b="1" i="0" u="none" strike="noStrike" cap="none" dirty="0">
              <a:solidFill>
                <a:srgbClr val="01C601"/>
              </a:solidFill>
              <a:latin typeface="Century Gothic"/>
              <a:ea typeface="Century Gothic"/>
              <a:cs typeface="Century Gothic"/>
              <a:sym typeface="Century Gothic"/>
            </a:endParaRPr>
          </a:p>
        </p:txBody>
      </p:sp>
      <p:sp>
        <p:nvSpPr>
          <p:cNvPr id="389" name="Google Shape;389;p98"/>
          <p:cNvSpPr txBox="1"/>
          <p:nvPr/>
        </p:nvSpPr>
        <p:spPr>
          <a:xfrm>
            <a:off x="601450" y="899525"/>
            <a:ext cx="8173200" cy="3900000"/>
          </a:xfrm>
          <a:prstGeom prst="rect">
            <a:avLst/>
          </a:prstGeom>
          <a:noFill/>
          <a:ln>
            <a:noFill/>
          </a:ln>
        </p:spPr>
        <p:txBody>
          <a:bodyPr spcFirstLastPara="1" wrap="square" lIns="0" tIns="0" rIns="91425" bIns="91425"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ru" sz="1300" b="0" i="0" u="none" strike="noStrike" cap="none" dirty="0">
                <a:solidFill>
                  <a:srgbClr val="000000"/>
                </a:solidFill>
                <a:highlight>
                  <a:srgbClr val="FFFFFF"/>
                </a:highlight>
                <a:latin typeface="Century Gothic"/>
                <a:ea typeface="Century Gothic"/>
                <a:cs typeface="Century Gothic"/>
                <a:sym typeface="Century Gothic"/>
              </a:rPr>
              <a:t>Заказы идут под конкретные автомобили и требуется идентификация детали под конкретный автомобиль.</a:t>
            </a:r>
            <a:endParaRPr dirty="0"/>
          </a:p>
          <a:p>
            <a:pPr marL="0" marR="0" lvl="0" indent="0" algn="just" rtl="0">
              <a:lnSpc>
                <a:spcPct val="100000"/>
              </a:lnSpc>
              <a:spcBef>
                <a:spcPts val="0"/>
              </a:spcBef>
              <a:spcAft>
                <a:spcPts val="0"/>
              </a:spcAft>
              <a:buClr>
                <a:srgbClr val="000000"/>
              </a:buClr>
              <a:buSzPts val="1300"/>
              <a:buFont typeface="Arial"/>
              <a:buNone/>
            </a:pPr>
            <a:endParaRPr sz="1300" b="0" i="0" u="none" strike="noStrike" cap="none" dirty="0">
              <a:solidFill>
                <a:srgbClr val="000000"/>
              </a:solidFill>
              <a:highlight>
                <a:srgbClr val="FFFFFF"/>
              </a:highlight>
              <a:latin typeface="Century Gothic"/>
              <a:ea typeface="Century Gothic"/>
              <a:cs typeface="Century Gothic"/>
              <a:sym typeface="Century Gothic"/>
            </a:endParaRPr>
          </a:p>
          <a:p>
            <a:pPr marL="0" marR="0" lvl="0" indent="0" algn="just" rtl="0">
              <a:lnSpc>
                <a:spcPct val="100000"/>
              </a:lnSpc>
              <a:spcBef>
                <a:spcPts val="0"/>
              </a:spcBef>
              <a:spcAft>
                <a:spcPts val="0"/>
              </a:spcAft>
              <a:buNone/>
            </a:pPr>
            <a:r>
              <a:rPr lang="ru" sz="1300" b="0" i="0" u="none" strike="noStrike" cap="none" dirty="0">
                <a:solidFill>
                  <a:srgbClr val="000000"/>
                </a:solidFill>
                <a:highlight>
                  <a:srgbClr val="FFFFFF"/>
                </a:highlight>
                <a:latin typeface="Century Gothic"/>
                <a:ea typeface="Century Gothic"/>
                <a:cs typeface="Century Gothic"/>
                <a:sym typeface="Century Gothic"/>
              </a:rPr>
              <a:t>Основная особенность этого рынка заключается в том, что здесь сотни тысяч, миллионы артикулов. Каждая деталь существует во множестве вариантов, отличающихся не только маркой автомобиля, но и конкретной его модификацией, которых может быть очень много. Мало того, каждая оригинальная деталь имеет несколько своих аналогов от разных производителей. Все эти аналоги тоже могут чуть-чуть отличаться. И, конечно же, все они разные по ценам. В интернет-магазине их нужно максимально точно сортировать/фильтровать и выводить в поиске для клиентов, чтобы Заказчик получал именно ту деталь, которую хотел купить.</a:t>
            </a:r>
            <a:endParaRPr sz="1300" b="0" i="0" u="none" strike="noStrike" cap="none" dirty="0">
              <a:solidFill>
                <a:srgbClr val="000000"/>
              </a:solidFill>
              <a:highlight>
                <a:srgbClr val="FFFFFF"/>
              </a:highlight>
              <a:latin typeface="Century Gothic"/>
              <a:ea typeface="Century Gothic"/>
              <a:cs typeface="Century Gothic"/>
              <a:sym typeface="Century Gothic"/>
            </a:endParaRPr>
          </a:p>
          <a:p>
            <a:pPr marL="0" lvl="0" indent="0" algn="just" rtl="0">
              <a:spcBef>
                <a:spcPts val="0"/>
              </a:spcBef>
              <a:spcAft>
                <a:spcPts val="0"/>
              </a:spcAft>
              <a:buClr>
                <a:schemeClr val="dk1"/>
              </a:buClr>
              <a:buSzPts val="1300"/>
              <a:buFont typeface="Arial"/>
              <a:buNone/>
            </a:pPr>
            <a:r>
              <a:rPr lang="ru" sz="1300" dirty="0">
                <a:solidFill>
                  <a:schemeClr val="dk1"/>
                </a:solidFill>
                <a:highlight>
                  <a:schemeClr val="lt1"/>
                </a:highlight>
                <a:latin typeface="Century Gothic"/>
                <a:ea typeface="Century Gothic"/>
                <a:cs typeface="Century Gothic"/>
                <a:sym typeface="Century Gothic"/>
              </a:rPr>
              <a:t>А сейчас нет возможности поднимать всю информацию об аналогах и ценах, искать артикулы, составлять из этого вороха информации заказ. </a:t>
            </a:r>
            <a:endParaRPr sz="1300" dirty="0">
              <a:solidFill>
                <a:schemeClr val="dk1"/>
              </a:solidFill>
              <a:highlight>
                <a:schemeClr val="lt1"/>
              </a:highlight>
              <a:latin typeface="Century Gothic"/>
              <a:ea typeface="Century Gothic"/>
              <a:cs typeface="Century Gothic"/>
              <a:sym typeface="Century Gothic"/>
            </a:endParaRPr>
          </a:p>
          <a:p>
            <a:pPr marL="0" lvl="0" indent="0" algn="just" rtl="0">
              <a:spcBef>
                <a:spcPts val="0"/>
              </a:spcBef>
              <a:spcAft>
                <a:spcPts val="0"/>
              </a:spcAft>
              <a:buClr>
                <a:schemeClr val="dk1"/>
              </a:buClr>
              <a:buSzPts val="1300"/>
              <a:buFont typeface="Arial"/>
              <a:buNone/>
            </a:pPr>
            <a:endParaRPr sz="1300" dirty="0">
              <a:solidFill>
                <a:schemeClr val="dk1"/>
              </a:solidFill>
              <a:highlight>
                <a:schemeClr val="lt1"/>
              </a:highlight>
              <a:latin typeface="Century Gothic"/>
              <a:ea typeface="Century Gothic"/>
              <a:cs typeface="Century Gothic"/>
              <a:sym typeface="Century Gothic"/>
            </a:endParaRPr>
          </a:p>
          <a:p>
            <a:pPr marL="0" marR="0" lvl="0" indent="0" algn="just" rtl="0">
              <a:lnSpc>
                <a:spcPct val="100000"/>
              </a:lnSpc>
              <a:spcBef>
                <a:spcPts val="0"/>
              </a:spcBef>
              <a:spcAft>
                <a:spcPts val="0"/>
              </a:spcAft>
              <a:buNone/>
            </a:pPr>
            <a:r>
              <a:rPr lang="ru" sz="1300" dirty="0">
                <a:solidFill>
                  <a:schemeClr val="dk1"/>
                </a:solidFill>
                <a:highlight>
                  <a:schemeClr val="lt1"/>
                </a:highlight>
                <a:latin typeface="Century Gothic"/>
                <a:ea typeface="Century Gothic"/>
                <a:cs typeface="Century Gothic"/>
                <a:sym typeface="Century Gothic"/>
              </a:rPr>
              <a:t>Негде сравнить картинки оригиналов и аналогов, а так нужно, так как бывает множество несостыковок, а в таких компаниях зачастую штрафуют менеджеров за невыкуп или возврат деталей, поэтому они предпочитают всё проверить даже в том случае, если клиент лично нашел все нужные детали в базе на сайте и предоплатил заказ.</a:t>
            </a:r>
            <a:br>
              <a:rPr lang="ru" sz="1300" b="0" i="0" u="none" strike="noStrike" cap="none" dirty="0">
                <a:solidFill>
                  <a:srgbClr val="000000"/>
                </a:solidFill>
                <a:highlight>
                  <a:srgbClr val="FFFFFF"/>
                </a:highlight>
                <a:latin typeface="Century Gothic"/>
                <a:ea typeface="Century Gothic"/>
                <a:cs typeface="Century Gothic"/>
                <a:sym typeface="Century Gothic"/>
              </a:rPr>
            </a:br>
            <a:endParaRPr sz="1300" b="0" i="0" u="none" strike="noStrike" cap="none" dirty="0">
              <a:solidFill>
                <a:srgbClr val="000000"/>
              </a:solidFill>
              <a:highlight>
                <a:srgbClr val="FFFFFF"/>
              </a:highlight>
              <a:latin typeface="Century Gothic"/>
              <a:ea typeface="Century Gothic"/>
              <a:cs typeface="Century Gothic"/>
              <a:sym typeface="Century Gothic"/>
            </a:endParaRPr>
          </a:p>
        </p:txBody>
      </p:sp>
      <p:sp>
        <p:nvSpPr>
          <p:cNvPr id="4" name="Google Shape;395;p99"/>
          <p:cNvSpPr txBox="1">
            <a:spLocks/>
          </p:cNvSpPr>
          <p:nvPr/>
        </p:nvSpPr>
        <p:spPr>
          <a:xfrm>
            <a:off x="311709" y="459170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000"/>
            </a:pPr>
            <a:fld id="{00000000-1234-1234-1234-123412341234}" type="slidenum">
              <a:rPr lang="ru" sz="1000" smtClean="0">
                <a:solidFill>
                  <a:srgbClr val="434343"/>
                </a:solidFill>
              </a:rPr>
              <a:pPr>
                <a:buSzPts val="1000"/>
              </a:pPr>
              <a:t>15</a:t>
            </a:fld>
            <a:endParaRPr lang="ru" sz="1000" dirty="0">
              <a:solidFill>
                <a:srgbClr val="434343"/>
              </a:solidFill>
            </a:endParaRPr>
          </a:p>
        </p:txBody>
      </p:sp>
    </p:spTree>
    <p:extLst>
      <p:ext uri="{BB962C8B-B14F-4D97-AF65-F5344CB8AC3E}">
        <p14:creationId xmlns:p14="http://schemas.microsoft.com/office/powerpoint/2010/main" val="151090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99"/>
          <p:cNvSpPr txBox="1">
            <a:spLocks noGrp="1"/>
          </p:cNvSpPr>
          <p:nvPr>
            <p:ph type="title"/>
          </p:nvPr>
        </p:nvSpPr>
        <p:spPr>
          <a:xfrm>
            <a:off x="311709" y="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Заполните</a:t>
            </a:r>
            <a:endParaRPr dirty="0">
              <a:latin typeface="Century Gothic"/>
              <a:ea typeface="Century Gothic"/>
              <a:cs typeface="Century Gothic"/>
              <a:sym typeface="Century Gothic"/>
            </a:endParaRPr>
          </a:p>
        </p:txBody>
      </p:sp>
      <p:sp>
        <p:nvSpPr>
          <p:cNvPr id="395" name="Google Shape;395;p99"/>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16</a:t>
            </a:fld>
            <a:endParaRPr sz="1000" b="0" i="0" u="none" strike="noStrike" cap="none" dirty="0">
              <a:solidFill>
                <a:srgbClr val="434343"/>
              </a:solidFill>
              <a:latin typeface="Arial"/>
              <a:ea typeface="Arial"/>
              <a:cs typeface="Arial"/>
              <a:sym typeface="Arial"/>
            </a:endParaRPr>
          </a:p>
        </p:txBody>
      </p:sp>
      <p:graphicFrame>
        <p:nvGraphicFramePr>
          <p:cNvPr id="396" name="Google Shape;396;p99"/>
          <p:cNvGraphicFramePr/>
          <p:nvPr>
            <p:extLst>
              <p:ext uri="{D42A27DB-BD31-4B8C-83A1-F6EECF244321}">
                <p14:modId xmlns:p14="http://schemas.microsoft.com/office/powerpoint/2010/main" val="2885711389"/>
              </p:ext>
            </p:extLst>
          </p:nvPr>
        </p:nvGraphicFramePr>
        <p:xfrm>
          <a:off x="225940" y="492599"/>
          <a:ext cx="8680138" cy="4251900"/>
        </p:xfrm>
        <a:graphic>
          <a:graphicData uri="http://schemas.openxmlformats.org/drawingml/2006/table">
            <a:tbl>
              <a:tblPr>
                <a:noFill/>
              </a:tblPr>
              <a:tblGrid>
                <a:gridCol w="1225489">
                  <a:extLst>
                    <a:ext uri="{9D8B030D-6E8A-4147-A177-3AD203B41FA5}">
                      <a16:colId xmlns:a16="http://schemas.microsoft.com/office/drawing/2014/main" val="20000"/>
                    </a:ext>
                  </a:extLst>
                </a:gridCol>
                <a:gridCol w="3170190">
                  <a:extLst>
                    <a:ext uri="{9D8B030D-6E8A-4147-A177-3AD203B41FA5}">
                      <a16:colId xmlns:a16="http://schemas.microsoft.com/office/drawing/2014/main" val="20001"/>
                    </a:ext>
                  </a:extLst>
                </a:gridCol>
                <a:gridCol w="1240465">
                  <a:extLst>
                    <a:ext uri="{9D8B030D-6E8A-4147-A177-3AD203B41FA5}">
                      <a16:colId xmlns:a16="http://schemas.microsoft.com/office/drawing/2014/main" val="20002"/>
                    </a:ext>
                  </a:extLst>
                </a:gridCol>
                <a:gridCol w="1892595">
                  <a:extLst>
                    <a:ext uri="{9D8B030D-6E8A-4147-A177-3AD203B41FA5}">
                      <a16:colId xmlns:a16="http://schemas.microsoft.com/office/drawing/2014/main" val="20003"/>
                    </a:ext>
                  </a:extLst>
                </a:gridCol>
                <a:gridCol w="1151399">
                  <a:extLst>
                    <a:ext uri="{9D8B030D-6E8A-4147-A177-3AD203B41FA5}">
                      <a16:colId xmlns:a16="http://schemas.microsoft.com/office/drawing/2014/main" val="20004"/>
                    </a:ext>
                  </a:extLst>
                </a:gridCol>
              </a:tblGrid>
              <a:tr h="1558189">
                <a:tc rowSpan="2">
                  <a:txBody>
                    <a:bodyPr/>
                    <a:lstStyle/>
                    <a:p>
                      <a:pPr marL="0" lvl="0" indent="0" algn="l" rtl="0">
                        <a:spcBef>
                          <a:spcPts val="0"/>
                        </a:spcBef>
                        <a:spcAft>
                          <a:spcPts val="0"/>
                        </a:spcAft>
                        <a:buNone/>
                      </a:pPr>
                      <a:r>
                        <a:rPr lang="ru" sz="800" b="1" dirty="0">
                          <a:solidFill>
                            <a:srgbClr val="000000"/>
                          </a:solidFill>
                          <a:latin typeface="Century Gothic"/>
                          <a:ea typeface="Century Gothic"/>
                          <a:cs typeface="Century Gothic"/>
                          <a:sym typeface="Century Gothic"/>
                        </a:rPr>
                        <a:t>8. Ключевые партнеры</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Официальные оптовые дистрибьюторы крупнейших производителей автозапчастей, поставляющие детали на склады интернет-магазина.</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Курьерские службы, обеспечивающие доставку деталей клиентам.</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Поставщики ИТ-решений для разработки и поддержки интернет-магазина.</a:t>
                      </a:r>
                      <a:endParaRPr sz="700" dirty="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ru" sz="800" b="1" dirty="0">
                          <a:solidFill>
                            <a:srgbClr val="000000"/>
                          </a:solidFill>
                          <a:latin typeface="Century Gothic"/>
                          <a:ea typeface="Century Gothic"/>
                          <a:cs typeface="Century Gothic"/>
                          <a:sym typeface="Century Gothic"/>
                        </a:rPr>
                        <a:t>7. Ключевые действия</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Сбор и анализ информации об артикулах, аналогах и ценах автозапчастей от различных производителей.</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Разработка и поддержка интернет-магазина с возможностью поиска и заказа деталей.</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Предоставление информации о деталях, их характеристиках, аналогах, ценах, фотографиях и описаниях на сайте.</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Управление заказами и обеспечение быстрой доставки деталей.</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Обеспечение высокого уровня обслуживания клиентов и предоставление консультаций по выбору деталей.</a:t>
                      </a:r>
                      <a:endParaRPr sz="700" dirty="0">
                        <a:latin typeface="Century Gothic"/>
                        <a:ea typeface="Century Gothic"/>
                        <a:cs typeface="Century Gothic"/>
                        <a:sym typeface="Century Gothic"/>
                      </a:endParaRPr>
                    </a:p>
                  </a:txBody>
                  <a:tcPr marL="91425" marR="91425" marT="91425" marB="91425"/>
                </a:tc>
                <a:tc rowSpan="2">
                  <a:txBody>
                    <a:bodyPr/>
                    <a:lstStyle/>
                    <a:p>
                      <a:pPr marL="0" lvl="0" indent="0" algn="l" rtl="0">
                        <a:spcBef>
                          <a:spcPts val="0"/>
                        </a:spcBef>
                        <a:spcAft>
                          <a:spcPts val="0"/>
                        </a:spcAft>
                        <a:buNone/>
                      </a:pPr>
                      <a:r>
                        <a:rPr lang="ru" sz="800" b="1" dirty="0">
                          <a:solidFill>
                            <a:srgbClr val="000000"/>
                          </a:solidFill>
                          <a:latin typeface="Century Gothic"/>
                          <a:ea typeface="Century Gothic"/>
                          <a:cs typeface="Century Gothic"/>
                          <a:sym typeface="Century Gothic"/>
                        </a:rPr>
                        <a:t>2. Ключевые ценности</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Большой выбор запчастей от официальных оптовых дистрибьюторов крупнейших производителей автозапчастей.</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Точность идентификации детали под конкретный автомобиль.</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Возможность сравнения аналогов и цен на запчасти от разных производителей.</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Удобство и быстрота оформления заказов в онлайн-режиме.</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Качественный сервис и поддержка клиентов.</a:t>
                      </a:r>
                      <a:endParaRPr sz="700" dirty="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ru" sz="800" b="1" dirty="0">
                          <a:solidFill>
                            <a:srgbClr val="000000"/>
                          </a:solidFill>
                          <a:latin typeface="Century Gothic"/>
                          <a:ea typeface="Century Gothic"/>
                          <a:cs typeface="Century Gothic"/>
                          <a:sym typeface="Century Gothic"/>
                        </a:rPr>
                        <a:t>4. Взаимоотношения с клиентами             </a:t>
                      </a:r>
                      <a:endParaRPr sz="800" b="1" dirty="0">
                        <a:solidFill>
                          <a:srgbClr val="000000"/>
                        </a:solidFill>
                        <a:latin typeface="Century Gothic"/>
                        <a:ea typeface="Century Gothic"/>
                        <a:cs typeface="Century Gothic"/>
                        <a:sym typeface="Century Gothic"/>
                      </a:endParaRPr>
                    </a:p>
                    <a:p>
                      <a:pPr marL="0" lvl="0" indent="0" algn="l" rtl="0">
                        <a:spcBef>
                          <a:spcPts val="0"/>
                        </a:spcBef>
                        <a:spcAft>
                          <a:spcPts val="0"/>
                        </a:spcAft>
                        <a:buFont typeface="Arial" panose="020B0604020202020204" pitchFamily="34" charset="0"/>
                        <a:buNone/>
                      </a:pPr>
                      <a:r>
                        <a:rPr lang="ru-RU" sz="700" dirty="0">
                          <a:latin typeface="Century Gothic"/>
                          <a:ea typeface="Century Gothic"/>
                          <a:cs typeface="Century Gothic"/>
                          <a:sym typeface="Century Gothic"/>
                        </a:rPr>
                        <a:t>Основой для взаимоотношений с клиентами будет качественный сервис и поддержка, предоставляемые в интернет-магазине. Это может включать в себя быстрый ответ на вопросы клиентов, помощь в подборе запчастей, гарантии на купленные товары, возможность возврата и замены деталей.</a:t>
                      </a:r>
                      <a:endParaRPr sz="700" dirty="0">
                        <a:latin typeface="Century Gothic"/>
                        <a:ea typeface="Century Gothic"/>
                        <a:cs typeface="Century Gothic"/>
                        <a:sym typeface="Century Gothic"/>
                      </a:endParaRPr>
                    </a:p>
                  </a:txBody>
                  <a:tcPr marL="91425" marR="91425" marT="91425" marB="91425"/>
                </a:tc>
                <a:tc rowSpan="2">
                  <a:txBody>
                    <a:bodyPr/>
                    <a:lstStyle/>
                    <a:p>
                      <a:pPr marL="0" lvl="0" indent="0" algn="l" rtl="0">
                        <a:spcBef>
                          <a:spcPts val="0"/>
                        </a:spcBef>
                        <a:spcAft>
                          <a:spcPts val="0"/>
                        </a:spcAft>
                        <a:buNone/>
                      </a:pPr>
                      <a:r>
                        <a:rPr lang="ru" sz="800" b="1" dirty="0">
                          <a:solidFill>
                            <a:srgbClr val="000000"/>
                          </a:solidFill>
                          <a:latin typeface="Century Gothic"/>
                          <a:ea typeface="Century Gothic"/>
                          <a:cs typeface="Century Gothic"/>
                          <a:sym typeface="Century Gothic"/>
                        </a:rPr>
                        <a:t>1. Сегменты потребителей   </a:t>
                      </a:r>
                      <a:endParaRPr sz="800" b="1" dirty="0">
                        <a:solidFill>
                          <a:srgbClr val="000000"/>
                        </a:solidFill>
                        <a:latin typeface="Century Gothic"/>
                        <a:ea typeface="Century Gothic"/>
                        <a:cs typeface="Century Gothic"/>
                        <a:sym typeface="Century Gothic"/>
                      </a:endParaRPr>
                    </a:p>
                    <a:p>
                      <a:pPr marL="0" lvl="0" indent="0" algn="l" rtl="0">
                        <a:spcBef>
                          <a:spcPts val="0"/>
                        </a:spcBef>
                        <a:spcAft>
                          <a:spcPts val="0"/>
                        </a:spcAft>
                        <a:buNone/>
                      </a:pPr>
                      <a:r>
                        <a:rPr lang="ru-RU" sz="700" dirty="0">
                          <a:latin typeface="Century Gothic"/>
                          <a:ea typeface="Century Gothic"/>
                          <a:cs typeface="Century Gothic"/>
                          <a:sym typeface="Century Gothic"/>
                        </a:rPr>
                        <a:t>Основными сегментами потребителей являются владельцы автомобилей, которые нуждаются в покупке автозапчастей для своих машин. Особенностью этого сегмента является то, что каждый клиент имеет уникальные потребности в зависимости от марки и модели своего автомобиля, а также от типа запчасти, которую он ищет.</a:t>
                      </a:r>
                      <a:endParaRPr sz="7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1650566">
                <a:tc vMerge="1">
                  <a:txBody>
                    <a:bodyPr/>
                    <a:lstStyle/>
                    <a:p>
                      <a:endParaRPr lang="ru-RU"/>
                    </a:p>
                  </a:txBody>
                  <a:tcPr/>
                </a:tc>
                <a:tc>
                  <a:txBody>
                    <a:bodyPr/>
                    <a:lstStyle/>
                    <a:p>
                      <a:pPr marL="0" lvl="0" indent="0" algn="l" rtl="0">
                        <a:spcBef>
                          <a:spcPts val="0"/>
                        </a:spcBef>
                        <a:spcAft>
                          <a:spcPts val="0"/>
                        </a:spcAft>
                        <a:buNone/>
                      </a:pPr>
                      <a:r>
                        <a:rPr lang="ru" sz="800" b="1" dirty="0">
                          <a:solidFill>
                            <a:srgbClr val="000000"/>
                          </a:solidFill>
                          <a:latin typeface="Century Gothic"/>
                          <a:ea typeface="Century Gothic"/>
                          <a:cs typeface="Century Gothic"/>
                          <a:sym typeface="Century Gothic"/>
                        </a:rPr>
                        <a:t>6. Ключевые ресурсы</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Большая база данных автозапчастей, содержащая информацию об артикулах, аналогах, ценах, фотографиях и описаниях деталей.</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Интернет-магазин, обеспечивающий возможность заказа и оплаты деталей онлайн.</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Инструменты для идентификации автомобиля, на который нужны детали.</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Система управления заказами и отслеживания поставок.</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ИТ-инфраструктура, включая серверы, программное обеспечение и базы данных.</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Квалифицированный персонал, способный обрабатывать заказы и предоставлять консультации клиентам.</a:t>
                      </a:r>
                      <a:endParaRPr sz="700" dirty="0">
                        <a:latin typeface="Century Gothic"/>
                        <a:ea typeface="Century Gothic"/>
                        <a:cs typeface="Century Gothic"/>
                        <a:sym typeface="Century Gothic"/>
                      </a:endParaRPr>
                    </a:p>
                  </a:txBody>
                  <a:tcPr marL="91425" marR="91425" marT="91425" marB="91425"/>
                </a:tc>
                <a:tc vMerge="1">
                  <a:txBody>
                    <a:bodyPr/>
                    <a:lstStyle/>
                    <a:p>
                      <a:endParaRPr lang="ru-RU"/>
                    </a:p>
                  </a:txBody>
                  <a:tcPr/>
                </a:tc>
                <a:tc>
                  <a:txBody>
                    <a:bodyPr/>
                    <a:lstStyle/>
                    <a:p>
                      <a:pPr marL="0" lvl="0" indent="0" algn="l" rtl="0">
                        <a:spcBef>
                          <a:spcPts val="0"/>
                        </a:spcBef>
                        <a:spcAft>
                          <a:spcPts val="0"/>
                        </a:spcAft>
                        <a:buNone/>
                      </a:pPr>
                      <a:r>
                        <a:rPr lang="ru" sz="800" b="1" dirty="0">
                          <a:solidFill>
                            <a:srgbClr val="000000"/>
                          </a:solidFill>
                          <a:latin typeface="Century Gothic"/>
                          <a:ea typeface="Century Gothic"/>
                          <a:cs typeface="Century Gothic"/>
                          <a:sym typeface="Century Gothic"/>
                        </a:rPr>
                        <a:t>3. Каналы             </a:t>
                      </a:r>
                      <a:endParaRPr sz="800" b="1" dirty="0">
                        <a:solidFill>
                          <a:srgbClr val="000000"/>
                        </a:solidFill>
                        <a:latin typeface="Century Gothic"/>
                        <a:ea typeface="Century Gothic"/>
                        <a:cs typeface="Century Gothic"/>
                        <a:sym typeface="Century Gothic"/>
                      </a:endParaRPr>
                    </a:p>
                    <a:p>
                      <a:pPr marL="0" lvl="0" indent="0" algn="l" rtl="0">
                        <a:spcBef>
                          <a:spcPts val="0"/>
                        </a:spcBef>
                        <a:spcAft>
                          <a:spcPts val="0"/>
                        </a:spcAft>
                        <a:buFont typeface="Arial" panose="020B0604020202020204" pitchFamily="34" charset="0"/>
                        <a:buNone/>
                      </a:pPr>
                      <a:r>
                        <a:rPr lang="ru-RU" sz="700" dirty="0">
                          <a:latin typeface="Century Gothic"/>
                          <a:ea typeface="Century Gothic"/>
                          <a:cs typeface="Century Gothic"/>
                          <a:sym typeface="Century Gothic"/>
                        </a:rPr>
                        <a:t>Основным каналом для продажи автозапчастей будет интернет-магазин. Также можно рассмотреть варианты использования маркетплейсов и социальных сетей для продвижения товаров.</a:t>
                      </a:r>
                      <a:endParaRPr sz="700" dirty="0">
                        <a:latin typeface="Century Gothic"/>
                        <a:ea typeface="Century Gothic"/>
                        <a:cs typeface="Century Gothic"/>
                        <a:sym typeface="Century Gothic"/>
                      </a:endParaRPr>
                    </a:p>
                  </a:txBody>
                  <a:tcPr marL="91425" marR="91425" marT="91425" marB="91425"/>
                </a:tc>
                <a:tc vMerge="1">
                  <a:txBody>
                    <a:bodyPr/>
                    <a:lstStyle/>
                    <a:p>
                      <a:endParaRPr lang="ru-RU"/>
                    </a:p>
                  </a:txBody>
                  <a:tcPr/>
                </a:tc>
                <a:extLst>
                  <a:ext uri="{0D108BD9-81ED-4DB2-BD59-A6C34878D82A}">
                    <a16:rowId xmlns:a16="http://schemas.microsoft.com/office/drawing/2014/main" val="10001"/>
                  </a:ext>
                </a:extLst>
              </a:tr>
              <a:tr h="890346">
                <a:tc gridSpan="3">
                  <a:txBody>
                    <a:bodyPr/>
                    <a:lstStyle/>
                    <a:p>
                      <a:pPr marL="0" lvl="0" indent="0" algn="l" rtl="0">
                        <a:spcBef>
                          <a:spcPts val="0"/>
                        </a:spcBef>
                        <a:spcAft>
                          <a:spcPts val="0"/>
                        </a:spcAft>
                        <a:buNone/>
                      </a:pPr>
                      <a:r>
                        <a:rPr lang="ru" sz="700" b="1" dirty="0">
                          <a:solidFill>
                            <a:srgbClr val="000000"/>
                          </a:solidFill>
                          <a:latin typeface="Century Gothic"/>
                          <a:ea typeface="Century Gothic"/>
                          <a:cs typeface="Century Gothic"/>
                          <a:sym typeface="Century Gothic"/>
                        </a:rPr>
                        <a:t>9. Структура </a:t>
                      </a:r>
                      <a:r>
                        <a:rPr lang="ru" sz="800" b="1" dirty="0">
                          <a:solidFill>
                            <a:srgbClr val="000000"/>
                          </a:solidFill>
                          <a:latin typeface="Century Gothic"/>
                          <a:ea typeface="Century Gothic"/>
                          <a:cs typeface="Century Gothic"/>
                          <a:sym typeface="Century Gothic"/>
                        </a:rPr>
                        <a:t>расходов</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Закупка автозапчастей от оптовых дистрибьюторов.</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Разработка и поддержка интернет-магазина.</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Зарплата персонала, обслуживающего интернет-магазин.</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Реклама и маркетинг для привлечения клиентов.</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Расходы на обслуживание ИТ-инфраструктуры и серверов.</a:t>
                      </a:r>
                    </a:p>
                    <a:p>
                      <a:pPr marL="171450" lvl="0" indent="-171450" algn="l" rtl="0">
                        <a:spcBef>
                          <a:spcPts val="0"/>
                        </a:spcBef>
                        <a:spcAft>
                          <a:spcPts val="0"/>
                        </a:spcAft>
                        <a:buFont typeface="Arial" panose="020B0604020202020204" pitchFamily="34" charset="0"/>
                        <a:buChar char="•"/>
                      </a:pPr>
                      <a:r>
                        <a:rPr lang="ru-RU" sz="700" dirty="0">
                          <a:latin typeface="Century Gothic"/>
                          <a:ea typeface="Century Gothic"/>
                          <a:cs typeface="Century Gothic"/>
                          <a:sym typeface="Century Gothic"/>
                        </a:rPr>
                        <a:t>Расходы на курьерскую доставку деталей.</a:t>
                      </a:r>
                      <a:endParaRPr sz="700" dirty="0">
                        <a:latin typeface="Century Gothic"/>
                        <a:ea typeface="Century Gothic"/>
                        <a:cs typeface="Century Gothic"/>
                        <a:sym typeface="Century Gothic"/>
                      </a:endParaRPr>
                    </a:p>
                  </a:txBody>
                  <a:tcPr marL="91425" marR="91425" marT="91425" marB="91425"/>
                </a:tc>
                <a:tc hMerge="1">
                  <a:txBody>
                    <a:bodyPr/>
                    <a:lstStyle/>
                    <a:p>
                      <a:endParaRPr lang="ru-RU"/>
                    </a:p>
                  </a:txBody>
                  <a:tcPr/>
                </a:tc>
                <a:tc hMerge="1">
                  <a:txBody>
                    <a:bodyPr/>
                    <a:lstStyle/>
                    <a:p>
                      <a:endParaRPr lang="ru-RU"/>
                    </a:p>
                  </a:txBody>
                  <a:tcPr/>
                </a:tc>
                <a:tc gridSpan="2">
                  <a:txBody>
                    <a:bodyPr/>
                    <a:lstStyle/>
                    <a:p>
                      <a:pPr marL="0" lvl="0" indent="0" algn="l" rtl="0">
                        <a:spcBef>
                          <a:spcPts val="0"/>
                        </a:spcBef>
                        <a:spcAft>
                          <a:spcPts val="0"/>
                        </a:spcAft>
                        <a:buNone/>
                      </a:pPr>
                      <a:r>
                        <a:rPr lang="ru" sz="800" b="1" dirty="0">
                          <a:solidFill>
                            <a:srgbClr val="000000"/>
                          </a:solidFill>
                          <a:latin typeface="Century Gothic"/>
                          <a:ea typeface="Century Gothic"/>
                          <a:cs typeface="Century Gothic"/>
                          <a:sym typeface="Century Gothic"/>
                        </a:rPr>
                        <a:t>5. Потоки доходов</a:t>
                      </a:r>
                    </a:p>
                    <a:p>
                      <a:pPr marL="0" lvl="0" indent="0" algn="l" rtl="0">
                        <a:spcBef>
                          <a:spcPts val="0"/>
                        </a:spcBef>
                        <a:spcAft>
                          <a:spcPts val="0"/>
                        </a:spcAft>
                        <a:buNone/>
                      </a:pPr>
                      <a:r>
                        <a:rPr lang="ru-RU" sz="700" dirty="0">
                          <a:latin typeface="Century Gothic"/>
                          <a:ea typeface="Century Gothic"/>
                          <a:cs typeface="Century Gothic"/>
                          <a:sym typeface="Century Gothic"/>
                        </a:rPr>
                        <a:t>Основным потоком доходов будет продажа автозапчастей в интернет-магазине. Также можно рассмотреть возможность дополнительных доходов от услуг, связанных с продажей запчастей, таких как монтаж и установка деталей.</a:t>
                      </a:r>
                      <a:endParaRPr sz="700" dirty="0">
                        <a:latin typeface="Century Gothic"/>
                        <a:ea typeface="Century Gothic"/>
                        <a:cs typeface="Century Gothic"/>
                        <a:sym typeface="Century Gothic"/>
                      </a:endParaRPr>
                    </a:p>
                  </a:txBody>
                  <a:tcPr marL="91425" marR="91425" marT="91425" marB="91425"/>
                </a:tc>
                <a:tc hMerge="1">
                  <a:txBody>
                    <a:bodyPr/>
                    <a:lstStyle/>
                    <a:p>
                      <a:endParaRPr lang="ru-RU"/>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08907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275b3eb1e8_0_103"/>
          <p:cNvSpPr txBox="1">
            <a:spLocks noGrp="1"/>
          </p:cNvSpPr>
          <p:nvPr>
            <p:ph type="ctrTitle"/>
          </p:nvPr>
        </p:nvSpPr>
        <p:spPr>
          <a:xfrm>
            <a:off x="265650" y="2210305"/>
            <a:ext cx="5284800" cy="1962023"/>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72866"/>
              <a:buNone/>
            </a:pPr>
            <a:r>
              <a:rPr lang="ru-RU" sz="3000" dirty="0">
                <a:latin typeface="Century Gothic"/>
                <a:ea typeface="Century Gothic"/>
                <a:cs typeface="Century Gothic"/>
                <a:sym typeface="Century Gothic"/>
              </a:rPr>
              <a:t>Написание пользовательских историй. Требования к продукту и </a:t>
            </a:r>
            <a:r>
              <a:rPr lang="ru-RU" sz="3000" dirty="0" err="1">
                <a:latin typeface="Century Gothic"/>
                <a:ea typeface="Century Gothic"/>
                <a:cs typeface="Century Gothic"/>
                <a:sym typeface="Century Gothic"/>
              </a:rPr>
              <a:t>Бэклог</a:t>
            </a:r>
            <a:r>
              <a:rPr lang="ru-RU" sz="3000" dirty="0">
                <a:latin typeface="Century Gothic"/>
                <a:ea typeface="Century Gothic"/>
                <a:cs typeface="Century Gothic"/>
                <a:sym typeface="Century Gothic"/>
              </a:rPr>
              <a:t>.</a:t>
            </a:r>
            <a:endParaRPr sz="3000" dirty="0">
              <a:latin typeface="Century Gothic"/>
              <a:ea typeface="Century Gothic"/>
              <a:cs typeface="Century Gothic"/>
              <a:sym typeface="Century Gothic"/>
            </a:endParaRPr>
          </a:p>
        </p:txBody>
      </p:sp>
      <p:sp>
        <p:nvSpPr>
          <p:cNvPr id="275" name="Google Shape;275;g1275b3eb1e8_0_103"/>
          <p:cNvSpPr txBox="1"/>
          <p:nvPr/>
        </p:nvSpPr>
        <p:spPr>
          <a:xfrm>
            <a:off x="265650" y="1603288"/>
            <a:ext cx="6592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dk1"/>
                </a:solidFill>
                <a:latin typeface="Century Gothic"/>
                <a:ea typeface="Century Gothic"/>
                <a:cs typeface="Century Gothic"/>
                <a:sym typeface="Century Gothic"/>
              </a:rPr>
              <a:t>Задание № 3</a:t>
            </a:r>
            <a:endParaRPr sz="2000" b="1"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014914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3557c0c8a2_0_294"/>
          <p:cNvSpPr txBox="1"/>
          <p:nvPr/>
        </p:nvSpPr>
        <p:spPr>
          <a:xfrm>
            <a:off x="495300" y="1970525"/>
            <a:ext cx="5864700" cy="1190514"/>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100" b="1" i="0" u="none" strike="noStrike" cap="none" dirty="0">
                <a:solidFill>
                  <a:srgbClr val="01C601"/>
                </a:solidFill>
                <a:latin typeface="Century Gothic"/>
                <a:ea typeface="Century Gothic"/>
                <a:cs typeface="Century Gothic"/>
                <a:sym typeface="Century Gothic"/>
              </a:rPr>
              <a:t>Задание 3.1. </a:t>
            </a:r>
            <a:r>
              <a:rPr lang="ru-RU" sz="2000" b="1" dirty="0">
                <a:solidFill>
                  <a:schemeClr val="dk2"/>
                </a:solidFill>
                <a:highlight>
                  <a:srgbClr val="FFFFFF"/>
                </a:highlight>
                <a:latin typeface="Century Gothic"/>
                <a:ea typeface="Century Gothic"/>
                <a:cs typeface="Century Gothic"/>
                <a:sym typeface="Century Gothic"/>
              </a:rPr>
              <a:t>Составить документ с бизнес требованиями на основе описания кейса и предложенного формата.</a:t>
            </a:r>
            <a:endParaRPr sz="2000" b="1" i="0" u="none" strike="noStrike" cap="none" dirty="0">
              <a:solidFill>
                <a:schemeClr val="dk2"/>
              </a:solidFill>
              <a:latin typeface="Century Gothic"/>
              <a:ea typeface="Century Gothic"/>
              <a:cs typeface="Century Gothic"/>
              <a:sym typeface="Century Gothic"/>
            </a:endParaRPr>
          </a:p>
        </p:txBody>
      </p:sp>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18</a:t>
            </a:fld>
            <a:endParaRPr lang="ru-RU"/>
          </a:p>
        </p:txBody>
      </p:sp>
    </p:spTree>
    <p:extLst>
      <p:ext uri="{BB962C8B-B14F-4D97-AF65-F5344CB8AC3E}">
        <p14:creationId xmlns:p14="http://schemas.microsoft.com/office/powerpoint/2010/main" val="142270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2d12b9d417_0_93"/>
          <p:cNvSpPr txBox="1"/>
          <p:nvPr/>
        </p:nvSpPr>
        <p:spPr>
          <a:xfrm>
            <a:off x="495300" y="414745"/>
            <a:ext cx="7388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 3.1</a:t>
            </a:r>
            <a:endParaRPr sz="2000" b="1" i="0" u="none" strike="noStrike" cap="none" dirty="0">
              <a:solidFill>
                <a:srgbClr val="01C601"/>
              </a:solidFill>
              <a:latin typeface="Century Gothic"/>
              <a:ea typeface="Century Gothic"/>
              <a:cs typeface="Century Gothic"/>
              <a:sym typeface="Century Gothic"/>
            </a:endParaRPr>
          </a:p>
        </p:txBody>
      </p:sp>
      <p:sp>
        <p:nvSpPr>
          <p:cNvPr id="294" name="Google Shape;294;g12d12b9d417_0_93"/>
          <p:cNvSpPr txBox="1"/>
          <p:nvPr/>
        </p:nvSpPr>
        <p:spPr>
          <a:xfrm>
            <a:off x="409511" y="1293179"/>
            <a:ext cx="4895219" cy="1385550"/>
          </a:xfrm>
          <a:prstGeom prst="rect">
            <a:avLst/>
          </a:prstGeom>
          <a:noFill/>
          <a:ln>
            <a:noFill/>
          </a:ln>
        </p:spPr>
        <p:txBody>
          <a:bodyPr spcFirstLastPara="1" wrap="square" lIns="0" tIns="0" rIns="91425" bIns="91425" anchor="t" anchorCtr="0">
            <a:noAutofit/>
          </a:bodyPr>
          <a:lstStyle/>
          <a:p>
            <a:pPr marL="457200" marR="0" lvl="0" indent="-304800" algn="just" rtl="0">
              <a:lnSpc>
                <a:spcPct val="100000"/>
              </a:lnSpc>
              <a:spcBef>
                <a:spcPts val="0"/>
              </a:spcBef>
              <a:spcAft>
                <a:spcPts val="0"/>
              </a:spcAft>
              <a:buClr>
                <a:srgbClr val="242327"/>
              </a:buClr>
              <a:buSzPts val="1200"/>
              <a:buFont typeface="Century Gothic"/>
              <a:buAutoNum type="arabicPeriod"/>
            </a:pPr>
            <a:r>
              <a:rPr lang="ru-RU" sz="1200" b="0" i="0" u="none" strike="noStrike" cap="none" dirty="0">
                <a:solidFill>
                  <a:srgbClr val="242327"/>
                </a:solidFill>
                <a:highlight>
                  <a:srgbClr val="FFFFFF"/>
                </a:highlight>
                <a:latin typeface="Century Gothic"/>
                <a:ea typeface="Century Gothic"/>
                <a:cs typeface="Century Gothic"/>
                <a:sym typeface="Century Gothic"/>
              </a:rPr>
              <a:t>Составьте документ с бизнес требованиями на основе описания кейса и предложенного формата.</a:t>
            </a:r>
            <a:endParaRPr sz="1200" b="0" i="0" u="none" strike="noStrike" cap="none" dirty="0">
              <a:solidFill>
                <a:srgbClr val="242327"/>
              </a:solidFill>
              <a:highlight>
                <a:srgbClr val="FFFFFF"/>
              </a:highlight>
              <a:latin typeface="Century Gothic"/>
              <a:ea typeface="Century Gothic"/>
              <a:cs typeface="Century Gothic"/>
              <a:sym typeface="Century Gothic"/>
            </a:endParaRPr>
          </a:p>
          <a:p>
            <a:pPr marL="457200" marR="0" lvl="0" indent="-304800" algn="just" rtl="0">
              <a:lnSpc>
                <a:spcPct val="100000"/>
              </a:lnSpc>
              <a:spcBef>
                <a:spcPts val="0"/>
              </a:spcBef>
              <a:spcAft>
                <a:spcPts val="0"/>
              </a:spcAft>
              <a:buClr>
                <a:srgbClr val="242327"/>
              </a:buClr>
              <a:buSzPts val="1200"/>
              <a:buFont typeface="Century Gothic"/>
              <a:buAutoNum type="arabicPeriod"/>
            </a:pPr>
            <a:r>
              <a:rPr lang="ru-RU" sz="1200" b="0" i="0" u="none" strike="noStrike" cap="none" dirty="0">
                <a:solidFill>
                  <a:srgbClr val="242327"/>
                </a:solidFill>
                <a:highlight>
                  <a:srgbClr val="FFFFFF"/>
                </a:highlight>
                <a:latin typeface="Century Gothic"/>
                <a:ea typeface="Century Gothic"/>
                <a:cs typeface="Century Gothic"/>
                <a:sym typeface="Century Gothic"/>
              </a:rPr>
              <a:t>После этого договоритесь, на основе какого критерия вы будете </a:t>
            </a:r>
            <a:r>
              <a:rPr lang="ru-RU" sz="1200" b="0" i="0" u="none" strike="noStrike" cap="none" dirty="0" err="1">
                <a:solidFill>
                  <a:srgbClr val="242327"/>
                </a:solidFill>
                <a:highlight>
                  <a:srgbClr val="FFFFFF"/>
                </a:highlight>
                <a:latin typeface="Century Gothic"/>
                <a:ea typeface="Century Gothic"/>
                <a:cs typeface="Century Gothic"/>
                <a:sym typeface="Century Gothic"/>
              </a:rPr>
              <a:t>приоритезировать</a:t>
            </a:r>
            <a:r>
              <a:rPr lang="ru-RU" sz="1200" b="0" i="0" u="none" strike="noStrike" cap="none" dirty="0">
                <a:solidFill>
                  <a:srgbClr val="242327"/>
                </a:solidFill>
                <a:highlight>
                  <a:srgbClr val="FFFFFF"/>
                </a:highlight>
                <a:latin typeface="Century Gothic"/>
                <a:ea typeface="Century Gothic"/>
                <a:cs typeface="Century Gothic"/>
                <a:sym typeface="Century Gothic"/>
              </a:rPr>
              <a:t> требования, и проведите </a:t>
            </a:r>
            <a:r>
              <a:rPr lang="ru-RU" sz="1200" b="0" i="0" u="none" strike="noStrike" cap="none" dirty="0" err="1">
                <a:solidFill>
                  <a:srgbClr val="242327"/>
                </a:solidFill>
                <a:highlight>
                  <a:srgbClr val="FFFFFF"/>
                </a:highlight>
                <a:latin typeface="Century Gothic"/>
                <a:ea typeface="Century Gothic"/>
                <a:cs typeface="Century Gothic"/>
                <a:sym typeface="Century Gothic"/>
              </a:rPr>
              <a:t>приоритезацию</a:t>
            </a:r>
            <a:r>
              <a:rPr lang="ru-RU" sz="1200" b="0" i="0" u="none" strike="noStrike" cap="none" dirty="0">
                <a:solidFill>
                  <a:srgbClr val="242327"/>
                </a:solidFill>
                <a:highlight>
                  <a:srgbClr val="FFFFFF"/>
                </a:highlight>
                <a:latin typeface="Century Gothic"/>
                <a:ea typeface="Century Gothic"/>
                <a:cs typeface="Century Gothic"/>
                <a:sym typeface="Century Gothic"/>
              </a:rPr>
              <a:t> требований, используя шкалу из трех уровней – Приоритет 1 (высокий), Приоритет 2 (средний), Приоритет 3 (низкий).</a:t>
            </a:r>
            <a:endParaRPr sz="1200" b="0" i="0" u="none" strike="noStrike" cap="none" dirty="0">
              <a:solidFill>
                <a:srgbClr val="000000"/>
              </a:solidFill>
              <a:latin typeface="Century Gothic"/>
              <a:ea typeface="Century Gothic"/>
              <a:cs typeface="Century Gothic"/>
              <a:sym typeface="Century Gothic"/>
            </a:endParaRPr>
          </a:p>
          <a:p>
            <a:pPr marL="1905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242327"/>
              </a:solidFill>
              <a:highlight>
                <a:srgbClr val="FFFFFF"/>
              </a:highlight>
              <a:latin typeface="Arial"/>
              <a:ea typeface="Arial"/>
              <a:cs typeface="Arial"/>
              <a:sym typeface="Arial"/>
            </a:endParaRPr>
          </a:p>
          <a:p>
            <a:pPr marL="1905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242327"/>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highlight>
                <a:srgbClr val="FFFFFF"/>
              </a:highlight>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400" b="0" i="0" u="none" strike="noStrike" cap="none" dirty="0">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400" b="0" i="0" u="none" strike="noStrike" cap="none" dirty="0">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ru-RU" sz="1400" b="0" i="0" u="none" strike="noStrike" cap="none" dirty="0">
                <a:solidFill>
                  <a:srgbClr val="000000"/>
                </a:solidFill>
                <a:highlight>
                  <a:srgbClr val="FFFFFF"/>
                </a:highlight>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ru-RU" sz="1400" b="0" i="0" u="none" strike="noStrike" cap="none" dirty="0">
                <a:solidFill>
                  <a:srgbClr val="000000"/>
                </a:solidFill>
                <a:highlight>
                  <a:srgbClr val="FFFFFF"/>
                </a:highlight>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19</a:t>
            </a:fld>
            <a:endParaRPr lang="ru-RU"/>
          </a:p>
        </p:txBody>
      </p:sp>
    </p:spTree>
    <p:extLst>
      <p:ext uri="{BB962C8B-B14F-4D97-AF65-F5344CB8AC3E}">
        <p14:creationId xmlns:p14="http://schemas.microsoft.com/office/powerpoint/2010/main" val="131354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1"/>
          <p:cNvSpPr txBox="1">
            <a:spLocks noGrp="1"/>
          </p:cNvSpPr>
          <p:nvPr>
            <p:ph type="ctrTitle"/>
          </p:nvPr>
        </p:nvSpPr>
        <p:spPr>
          <a:xfrm>
            <a:off x="84778" y="831761"/>
            <a:ext cx="8998665" cy="2214222"/>
          </a:xfrm>
          <a:prstGeom prst="rect">
            <a:avLst/>
          </a:prstGeom>
          <a:noFill/>
          <a:ln>
            <a:noFill/>
          </a:ln>
        </p:spPr>
        <p:txBody>
          <a:bodyPr spcFirstLastPara="1" wrap="square" lIns="91425" tIns="91425" rIns="91425" bIns="91425" anchor="ctr" anchorCtr="0">
            <a:normAutofit/>
          </a:bodyPr>
          <a:lstStyle/>
          <a:p>
            <a:pPr lvl="0">
              <a:buClr>
                <a:schemeClr val="dk1"/>
              </a:buClr>
              <a:buSzPts val="5186"/>
            </a:pPr>
            <a:r>
              <a:rPr lang="ru" sz="2000" b="0" dirty="0">
                <a:solidFill>
                  <a:schemeClr val="tx1"/>
                </a:solidFill>
                <a:latin typeface="+mn-lt"/>
                <a:ea typeface="Century Gothic"/>
                <a:cs typeface="Century Gothic"/>
                <a:sym typeface="Century Gothic"/>
              </a:rPr>
              <a:t>1. Формулировка UVP, определение границ MVP.</a:t>
            </a:r>
            <a:br>
              <a:rPr lang="ru" sz="2000" b="0" dirty="0">
                <a:solidFill>
                  <a:schemeClr val="tx1"/>
                </a:solidFill>
                <a:latin typeface="+mn-lt"/>
                <a:ea typeface="Century Gothic"/>
                <a:cs typeface="Century Gothic"/>
                <a:sym typeface="Century Gothic"/>
              </a:rPr>
            </a:br>
            <a:r>
              <a:rPr lang="ru" sz="2000" b="0" dirty="0">
                <a:solidFill>
                  <a:schemeClr val="tx1"/>
                </a:solidFill>
                <a:latin typeface="+mn-lt"/>
                <a:ea typeface="Century Gothic"/>
                <a:cs typeface="Century Gothic"/>
                <a:sym typeface="Century Gothic"/>
              </a:rPr>
              <a:t>2. </a:t>
            </a:r>
            <a:r>
              <a:rPr lang="ru-RU" sz="2000" b="0" dirty="0">
                <a:solidFill>
                  <a:schemeClr val="tx1"/>
                </a:solidFill>
                <a:latin typeface="+mn-lt"/>
                <a:ea typeface="Century Gothic"/>
                <a:cs typeface="Century Gothic"/>
                <a:sym typeface="Century Gothic"/>
              </a:rPr>
              <a:t>Разработка бизнес модели продукта.</a:t>
            </a:r>
            <a:br>
              <a:rPr lang="ru" sz="2000" b="0" dirty="0">
                <a:solidFill>
                  <a:schemeClr val="tx1"/>
                </a:solidFill>
                <a:latin typeface="+mn-lt"/>
                <a:ea typeface="Century Gothic"/>
                <a:cs typeface="Century Gothic"/>
                <a:sym typeface="Century Gothic"/>
              </a:rPr>
            </a:br>
            <a:r>
              <a:rPr lang="ru" sz="2000" b="0" dirty="0">
                <a:solidFill>
                  <a:schemeClr val="tx1"/>
                </a:solidFill>
                <a:latin typeface="+mn-lt"/>
                <a:ea typeface="Century Gothic"/>
                <a:cs typeface="Century Gothic"/>
                <a:sym typeface="Century Gothic"/>
              </a:rPr>
              <a:t>3.</a:t>
            </a:r>
            <a:r>
              <a:rPr lang="ru-RU" sz="2000" b="0" dirty="0">
                <a:solidFill>
                  <a:schemeClr val="tx1"/>
                </a:solidFill>
                <a:latin typeface="+mn-lt"/>
                <a:ea typeface="Century Gothic"/>
                <a:cs typeface="Century Gothic"/>
                <a:sym typeface="Century Gothic"/>
              </a:rPr>
              <a:t> Написание пользовательских историй. Требования к продукту и </a:t>
            </a:r>
            <a:r>
              <a:rPr lang="ru-RU" sz="2000" b="0" dirty="0" err="1">
                <a:solidFill>
                  <a:schemeClr val="tx1"/>
                </a:solidFill>
                <a:latin typeface="+mn-lt"/>
                <a:ea typeface="Century Gothic"/>
                <a:cs typeface="Century Gothic"/>
                <a:sym typeface="Century Gothic"/>
              </a:rPr>
              <a:t>Бэклог</a:t>
            </a:r>
            <a:r>
              <a:rPr lang="ru-RU" sz="2000" b="0" dirty="0">
                <a:solidFill>
                  <a:schemeClr val="tx1"/>
                </a:solidFill>
                <a:latin typeface="+mn-lt"/>
                <a:ea typeface="Century Gothic"/>
                <a:cs typeface="Century Gothic"/>
                <a:sym typeface="Century Gothic"/>
              </a:rPr>
              <a:t>.</a:t>
            </a:r>
            <a:br>
              <a:rPr lang="ru" sz="2000" b="0" dirty="0">
                <a:solidFill>
                  <a:schemeClr val="tx1"/>
                </a:solidFill>
                <a:latin typeface="+mn-lt"/>
                <a:ea typeface="Century Gothic"/>
                <a:cs typeface="Century Gothic"/>
                <a:sym typeface="Century Gothic"/>
              </a:rPr>
            </a:br>
            <a:r>
              <a:rPr lang="ru" sz="2000" b="0" dirty="0">
                <a:solidFill>
                  <a:schemeClr val="tx1"/>
                </a:solidFill>
                <a:latin typeface="+mn-lt"/>
                <a:ea typeface="Century Gothic"/>
                <a:cs typeface="Century Gothic"/>
                <a:sym typeface="Century Gothic"/>
              </a:rPr>
              <a:t>4. </a:t>
            </a:r>
            <a:r>
              <a:rPr lang="ru-RU" sz="2000" b="0" dirty="0">
                <a:solidFill>
                  <a:schemeClr val="tx1"/>
                </a:solidFill>
                <a:latin typeface="+mn-lt"/>
                <a:ea typeface="Century Gothic"/>
                <a:cs typeface="Century Gothic"/>
                <a:sym typeface="Century Gothic"/>
              </a:rPr>
              <a:t>Выбор принципов дизайна для конкретных продуктовых кейсов.</a:t>
            </a:r>
            <a:br>
              <a:rPr lang="ru-RU" sz="2000" b="0" dirty="0">
                <a:solidFill>
                  <a:schemeClr val="tx1"/>
                </a:solidFill>
                <a:latin typeface="+mn-lt"/>
                <a:ea typeface="Century Gothic"/>
                <a:cs typeface="Century Gothic"/>
                <a:sym typeface="Century Gothic"/>
              </a:rPr>
            </a:br>
            <a:r>
              <a:rPr lang="ru-RU" sz="2000" b="0" dirty="0">
                <a:solidFill>
                  <a:schemeClr val="tx1"/>
                </a:solidFill>
                <a:latin typeface="+mn-lt"/>
                <a:ea typeface="Century Gothic"/>
                <a:cs typeface="Century Gothic"/>
                <a:sym typeface="Century Gothic"/>
              </a:rPr>
              <a:t>5. Разработка прототипов продукта.</a:t>
            </a:r>
            <a:br>
              <a:rPr lang="ru" sz="2000" b="0" dirty="0">
                <a:solidFill>
                  <a:schemeClr val="tx1"/>
                </a:solidFill>
                <a:latin typeface="+mn-lt"/>
                <a:ea typeface="Century Gothic"/>
                <a:cs typeface="Century Gothic"/>
                <a:sym typeface="Century Gothic"/>
              </a:rPr>
            </a:br>
            <a:endParaRPr sz="2000" b="0" dirty="0">
              <a:solidFill>
                <a:schemeClr val="tx1"/>
              </a:solidFill>
              <a:latin typeface="+mn-lt"/>
              <a:ea typeface="Century Gothic"/>
              <a:cs typeface="Century Gothic"/>
              <a:sym typeface="Century Gothic"/>
            </a:endParaRPr>
          </a:p>
        </p:txBody>
      </p:sp>
      <p:sp>
        <p:nvSpPr>
          <p:cNvPr id="348" name="Google Shape;348;p91"/>
          <p:cNvSpPr txBox="1"/>
          <p:nvPr/>
        </p:nvSpPr>
        <p:spPr>
          <a:xfrm>
            <a:off x="217205" y="143882"/>
            <a:ext cx="6592800"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2000" b="1" dirty="0">
                <a:solidFill>
                  <a:schemeClr val="dk1"/>
                </a:solidFill>
                <a:latin typeface="Century Gothic"/>
                <a:ea typeface="Century Gothic"/>
                <a:cs typeface="Century Gothic"/>
                <a:sym typeface="Century Gothic"/>
              </a:rPr>
              <a:t>Задания:</a:t>
            </a: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Century Gothic"/>
              <a:ea typeface="Century Gothic"/>
              <a:cs typeface="Century Gothic"/>
              <a:sym typeface="Century Gothic"/>
            </a:endParaRPr>
          </a:p>
        </p:txBody>
      </p:sp>
      <p:sp>
        <p:nvSpPr>
          <p:cNvPr id="4" name="Google Shape;395;p99"/>
          <p:cNvSpPr txBox="1">
            <a:spLocks/>
          </p:cNvSpPr>
          <p:nvPr/>
        </p:nvSpPr>
        <p:spPr>
          <a:xfrm>
            <a:off x="311709" y="459170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000"/>
            </a:pPr>
            <a:fld id="{00000000-1234-1234-1234-123412341234}" type="slidenum">
              <a:rPr lang="ru" sz="1000" smtClean="0">
                <a:solidFill>
                  <a:srgbClr val="434343"/>
                </a:solidFill>
              </a:rPr>
              <a:pPr>
                <a:buSzPts val="1000"/>
              </a:pPr>
              <a:t>2</a:t>
            </a:fld>
            <a:endParaRPr lang="ru" sz="1000" dirty="0">
              <a:solidFill>
                <a:srgbClr val="434343"/>
              </a:solidFill>
            </a:endParaRPr>
          </a:p>
        </p:txBody>
      </p:sp>
    </p:spTree>
    <p:extLst>
      <p:ext uri="{BB962C8B-B14F-4D97-AF65-F5344CB8AC3E}">
        <p14:creationId xmlns:p14="http://schemas.microsoft.com/office/powerpoint/2010/main" val="2656902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2d12b9d417_0_101"/>
          <p:cNvSpPr txBox="1"/>
          <p:nvPr/>
        </p:nvSpPr>
        <p:spPr>
          <a:xfrm>
            <a:off x="495300" y="364339"/>
            <a:ext cx="40005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a:solidFill>
                  <a:srgbClr val="01C601"/>
                </a:solidFill>
                <a:latin typeface="Century Gothic"/>
                <a:ea typeface="Century Gothic"/>
                <a:cs typeface="Century Gothic"/>
                <a:sym typeface="Century Gothic"/>
              </a:rPr>
              <a:t>Описание кейса</a:t>
            </a:r>
            <a:endParaRPr sz="2000" b="1" i="0" u="none" strike="noStrike" cap="none">
              <a:solidFill>
                <a:srgbClr val="01C601"/>
              </a:solidFill>
              <a:latin typeface="Century Gothic"/>
              <a:ea typeface="Century Gothic"/>
              <a:cs typeface="Century Gothic"/>
              <a:sym typeface="Century Gothic"/>
            </a:endParaRPr>
          </a:p>
        </p:txBody>
      </p:sp>
      <p:sp>
        <p:nvSpPr>
          <p:cNvPr id="301" name="Google Shape;301;g12d12b9d417_0_101"/>
          <p:cNvSpPr txBox="1"/>
          <p:nvPr/>
        </p:nvSpPr>
        <p:spPr>
          <a:xfrm>
            <a:off x="514350" y="978450"/>
            <a:ext cx="3084000" cy="3310500"/>
          </a:xfrm>
          <a:prstGeom prst="rect">
            <a:avLst/>
          </a:prstGeom>
          <a:noFill/>
          <a:ln>
            <a:noFill/>
          </a:ln>
        </p:spPr>
        <p:txBody>
          <a:bodyPr spcFirstLastPara="1" wrap="square" lIns="0" tIns="0" rIns="91425" bIns="91425"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ru-RU" sz="1200" b="1" i="0" u="none" strike="noStrike" cap="none">
                <a:solidFill>
                  <a:srgbClr val="000000"/>
                </a:solidFill>
                <a:highlight>
                  <a:srgbClr val="FFFFFF"/>
                </a:highlight>
                <a:latin typeface="Century Gothic"/>
                <a:ea typeface="Century Gothic"/>
                <a:cs typeface="Century Gothic"/>
                <a:sym typeface="Century Gothic"/>
              </a:rPr>
              <a:t>Промосайт для Генерального плана города-курорта Анапы</a:t>
            </a:r>
            <a:endParaRPr sz="12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200" b="0" i="0" u="none" strike="noStrike" cap="none">
              <a:solidFill>
                <a:srgbClr val="000000"/>
              </a:solidFill>
              <a:highlight>
                <a:srgbClr val="FFFFFF"/>
              </a:highlight>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r>
              <a:rPr lang="ru-RU" sz="1200" b="0" i="0" u="none" strike="noStrike" cap="none">
                <a:solidFill>
                  <a:srgbClr val="000000"/>
                </a:solidFill>
                <a:highlight>
                  <a:srgbClr val="FFFFFF"/>
                </a:highlight>
                <a:latin typeface="Century Gothic"/>
                <a:ea typeface="Century Gothic"/>
                <a:cs typeface="Century Gothic"/>
                <a:sym typeface="Century Gothic"/>
              </a:rPr>
              <a:t>Крупная градостроительная организация, которая занимается архитектурным проектированием и стратегическим планированием заказала веб-студии проект по </a:t>
            </a:r>
            <a:endParaRPr sz="12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r>
              <a:rPr lang="ru-RU" sz="1200" b="0" i="0" u="none" strike="noStrike" cap="none">
                <a:solidFill>
                  <a:srgbClr val="000000"/>
                </a:solidFill>
                <a:highlight>
                  <a:srgbClr val="FFFFFF"/>
                </a:highlight>
                <a:latin typeface="Century Gothic"/>
                <a:ea typeface="Century Gothic"/>
                <a:cs typeface="Century Gothic"/>
                <a:sym typeface="Century Gothic"/>
              </a:rPr>
              <a:t>созданию промосайта для проекта по разработке Генерального плана города-курорта Анапы.</a:t>
            </a:r>
            <a:endParaRPr sz="12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200" b="0" i="0" u="none" strike="noStrike" cap="none">
              <a:solidFill>
                <a:srgbClr val="000000"/>
              </a:solidFill>
              <a:highlight>
                <a:srgbClr val="FFFFFF"/>
              </a:highlight>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r>
              <a:rPr lang="ru-RU" sz="1200" b="0" i="0" u="none" strike="noStrike" cap="none">
                <a:solidFill>
                  <a:srgbClr val="000000"/>
                </a:solidFill>
                <a:highlight>
                  <a:srgbClr val="FFFFFF"/>
                </a:highlight>
                <a:latin typeface="Century Gothic"/>
                <a:ea typeface="Century Gothic"/>
                <a:cs typeface="Century Gothic"/>
                <a:sym typeface="Century Gothic"/>
              </a:rPr>
              <a:t>Сайт будет служить информационным ресурсом, позволяющим жителям города ознакомиться с этапами реализации проекта и всей необходимой документацией.</a:t>
            </a:r>
            <a:r>
              <a:rPr lang="ru-RU" sz="1200" b="0" i="0" u="none" strike="noStrike" cap="none">
                <a:solidFill>
                  <a:srgbClr val="000000"/>
                </a:solidFill>
                <a:highlight>
                  <a:srgbClr val="FFFFFF"/>
                </a:highlight>
                <a:latin typeface="Arial"/>
                <a:ea typeface="Arial"/>
                <a:cs typeface="Arial"/>
                <a:sym typeface="Arial"/>
              </a:rPr>
              <a:t>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302" name="Google Shape;302;g12d12b9d417_0_101"/>
          <p:cNvPicPr preferRelativeResize="0"/>
          <p:nvPr/>
        </p:nvPicPr>
        <p:blipFill rotWithShape="1">
          <a:blip r:embed="rId3">
            <a:alphaModFix/>
          </a:blip>
          <a:srcRect/>
          <a:stretch/>
        </p:blipFill>
        <p:spPr>
          <a:xfrm>
            <a:off x="3598350" y="886463"/>
            <a:ext cx="2217651" cy="2965324"/>
          </a:xfrm>
          <a:prstGeom prst="rect">
            <a:avLst/>
          </a:prstGeom>
          <a:noFill/>
          <a:ln>
            <a:noFill/>
          </a:ln>
        </p:spPr>
      </p:pic>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20</a:t>
            </a:fld>
            <a:endParaRPr lang="ru-RU"/>
          </a:p>
        </p:txBody>
      </p:sp>
    </p:spTree>
    <p:extLst>
      <p:ext uri="{BB962C8B-B14F-4D97-AF65-F5344CB8AC3E}">
        <p14:creationId xmlns:p14="http://schemas.microsoft.com/office/powerpoint/2010/main" val="42826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2d12b9d417_0_110"/>
          <p:cNvSpPr txBox="1"/>
          <p:nvPr/>
        </p:nvSpPr>
        <p:spPr>
          <a:xfrm>
            <a:off x="571500" y="364339"/>
            <a:ext cx="4000500" cy="459227"/>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3.1</a:t>
            </a:r>
            <a:endParaRPr sz="2000" b="1" i="0" u="none" strike="noStrike" cap="none" dirty="0">
              <a:solidFill>
                <a:srgbClr val="01C601"/>
              </a:solidFill>
              <a:latin typeface="Century Gothic"/>
              <a:ea typeface="Century Gothic"/>
              <a:cs typeface="Century Gothic"/>
              <a:sym typeface="Century Gothic"/>
            </a:endParaRPr>
          </a:p>
        </p:txBody>
      </p:sp>
      <p:sp>
        <p:nvSpPr>
          <p:cNvPr id="309" name="Google Shape;309;g12d12b9d417_0_110"/>
          <p:cNvSpPr txBox="1"/>
          <p:nvPr/>
        </p:nvSpPr>
        <p:spPr>
          <a:xfrm>
            <a:off x="670914" y="1166174"/>
            <a:ext cx="5433160" cy="3121211"/>
          </a:xfrm>
          <a:prstGeom prst="rect">
            <a:avLst/>
          </a:prstGeom>
          <a:noFill/>
          <a:ln>
            <a:noFill/>
          </a:ln>
        </p:spPr>
        <p:txBody>
          <a:bodyPr spcFirstLastPara="1" wrap="square" lIns="0" tIns="0"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ru-RU" sz="1200" b="1" i="0" u="none" strike="noStrike" cap="none" dirty="0">
                <a:solidFill>
                  <a:srgbClr val="000000"/>
                </a:solidFill>
                <a:highlight>
                  <a:srgbClr val="FFFFFF"/>
                </a:highlight>
                <a:latin typeface="Century Gothic"/>
                <a:ea typeface="Century Gothic"/>
                <a:cs typeface="Century Gothic"/>
                <a:sym typeface="Century Gothic"/>
              </a:rPr>
              <a:t>Из интервью с Заказчиком сайта:</a:t>
            </a:r>
            <a:endParaRPr sz="12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600" b="1" i="0" u="none" strike="noStrike" cap="none" dirty="0">
              <a:solidFill>
                <a:srgbClr val="000000"/>
              </a:solidFill>
              <a:highlight>
                <a:srgbClr val="FFFFFF"/>
              </a:highlight>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r>
              <a:rPr lang="ru-RU" sz="1200" b="0" i="0" u="none" strike="noStrike" cap="none" dirty="0">
                <a:solidFill>
                  <a:srgbClr val="000000"/>
                </a:solidFill>
                <a:highlight>
                  <a:srgbClr val="FFFFFF"/>
                </a:highlight>
                <a:latin typeface="Century Gothic"/>
                <a:ea typeface="Century Gothic"/>
                <a:cs typeface="Century Gothic"/>
                <a:sym typeface="Century Gothic"/>
              </a:rPr>
              <a:t>"Я, лично считаю, что из самого критичного на сайте нам нужна Главная страница, которая будет включать в себя краткую информацию о проекте Генерального плана города-курорта Анапы. Еще нужен опрос для жителей, это крайне важно, нам важно показать, что мы учитываем их мнение. Еще нам нужен раздел Новости со списком новостей по проекту, это тоже критично. Неплохо бы иметь раздел про Разработчиков со списком представителей исполнителя, участвующих в проектировании. Ну и раздел с нашими Контактами. Да, и вот главный юрисконсульт просит, чтобы была еще секция Материалы Генплана с документацией и юридической информацией. Можно сделать, но это не критично. Ну и я полагаю, что сайт должен грузиться за максимум 2 секунды, иначе ни у кого не хватит терпения дожидаться чуда.»</a:t>
            </a:r>
            <a:endParaRPr sz="12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ru-RU" sz="1200" b="0" i="0" u="none" strike="noStrike" cap="none" dirty="0">
                <a:solidFill>
                  <a:srgbClr val="000000"/>
                </a:solidFill>
                <a:highlight>
                  <a:srgbClr val="FFFFFF"/>
                </a:highlight>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dirty="0">
              <a:solidFill>
                <a:srgbClr val="000000"/>
              </a:solidFill>
              <a:latin typeface="Arial"/>
              <a:ea typeface="Arial"/>
              <a:cs typeface="Arial"/>
              <a:sym typeface="Arial"/>
            </a:endParaRPr>
          </a:p>
        </p:txBody>
      </p:sp>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21</a:t>
            </a:fld>
            <a:endParaRPr lang="ru-RU"/>
          </a:p>
        </p:txBody>
      </p:sp>
    </p:spTree>
    <p:extLst>
      <p:ext uri="{BB962C8B-B14F-4D97-AF65-F5344CB8AC3E}">
        <p14:creationId xmlns:p14="http://schemas.microsoft.com/office/powerpoint/2010/main" val="4165531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2d12b9d417_0_118"/>
          <p:cNvSpPr txBox="1"/>
          <p:nvPr/>
        </p:nvSpPr>
        <p:spPr>
          <a:xfrm>
            <a:off x="495300" y="414745"/>
            <a:ext cx="7388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a:solidFill>
                  <a:srgbClr val="01C601"/>
                </a:solidFill>
                <a:latin typeface="Century Gothic"/>
                <a:ea typeface="Century Gothic"/>
                <a:cs typeface="Century Gothic"/>
                <a:sym typeface="Century Gothic"/>
              </a:rPr>
              <a:t>Составьте документ с бизнес-требованиями.</a:t>
            </a:r>
            <a:endParaRPr sz="2000" b="1" i="0" u="none" strike="noStrike" cap="none">
              <a:solidFill>
                <a:srgbClr val="01C601"/>
              </a:solidFill>
              <a:latin typeface="Century Gothic"/>
              <a:ea typeface="Century Gothic"/>
              <a:cs typeface="Century Gothic"/>
              <a:sym typeface="Century Gothic"/>
            </a:endParaRPr>
          </a:p>
        </p:txBody>
      </p:sp>
      <p:graphicFrame>
        <p:nvGraphicFramePr>
          <p:cNvPr id="316" name="Google Shape;316;g12d12b9d417_0_118"/>
          <p:cNvGraphicFramePr/>
          <p:nvPr>
            <p:extLst>
              <p:ext uri="{D42A27DB-BD31-4B8C-83A1-F6EECF244321}">
                <p14:modId xmlns:p14="http://schemas.microsoft.com/office/powerpoint/2010/main" val="2002712432"/>
              </p:ext>
            </p:extLst>
          </p:nvPr>
        </p:nvGraphicFramePr>
        <p:xfrm>
          <a:off x="495300" y="1028134"/>
          <a:ext cx="8321697" cy="3566170"/>
        </p:xfrm>
        <a:graphic>
          <a:graphicData uri="http://schemas.openxmlformats.org/drawingml/2006/table">
            <a:tbl>
              <a:tblPr>
                <a:noFill/>
              </a:tblPr>
              <a:tblGrid>
                <a:gridCol w="370655">
                  <a:extLst>
                    <a:ext uri="{9D8B030D-6E8A-4147-A177-3AD203B41FA5}">
                      <a16:colId xmlns:a16="http://schemas.microsoft.com/office/drawing/2014/main" val="20000"/>
                    </a:ext>
                  </a:extLst>
                </a:gridCol>
                <a:gridCol w="2015926">
                  <a:extLst>
                    <a:ext uri="{9D8B030D-6E8A-4147-A177-3AD203B41FA5}">
                      <a16:colId xmlns:a16="http://schemas.microsoft.com/office/drawing/2014/main" val="20001"/>
                    </a:ext>
                  </a:extLst>
                </a:gridCol>
                <a:gridCol w="2810410">
                  <a:extLst>
                    <a:ext uri="{9D8B030D-6E8A-4147-A177-3AD203B41FA5}">
                      <a16:colId xmlns:a16="http://schemas.microsoft.com/office/drawing/2014/main" val="20002"/>
                    </a:ext>
                  </a:extLst>
                </a:gridCol>
                <a:gridCol w="1792467">
                  <a:extLst>
                    <a:ext uri="{9D8B030D-6E8A-4147-A177-3AD203B41FA5}">
                      <a16:colId xmlns:a16="http://schemas.microsoft.com/office/drawing/2014/main" val="20003"/>
                    </a:ext>
                  </a:extLst>
                </a:gridCol>
                <a:gridCol w="1332239">
                  <a:extLst>
                    <a:ext uri="{9D8B030D-6E8A-4147-A177-3AD203B41FA5}">
                      <a16:colId xmlns:a16="http://schemas.microsoft.com/office/drawing/2014/main" val="20004"/>
                    </a:ext>
                  </a:extLst>
                </a:gridCol>
              </a:tblGrid>
              <a:tr h="200025">
                <a:tc>
                  <a:txBody>
                    <a:bodyPr/>
                    <a:lstStyle/>
                    <a:p>
                      <a:pPr marL="0" marR="0" lvl="0" indent="0" algn="ctr" rtl="0">
                        <a:lnSpc>
                          <a:spcPct val="100000"/>
                        </a:lnSpc>
                        <a:spcBef>
                          <a:spcPts val="0"/>
                        </a:spcBef>
                        <a:spcAft>
                          <a:spcPts val="0"/>
                        </a:spcAft>
                        <a:buClr>
                          <a:srgbClr val="000000"/>
                        </a:buClr>
                        <a:buSzPts val="1200"/>
                        <a:buFont typeface="Arial"/>
                        <a:buNone/>
                      </a:pPr>
                      <a:r>
                        <a:rPr lang="ru-RU" sz="1200" b="1" u="none" strike="noStrike" cap="none" dirty="0">
                          <a:solidFill>
                            <a:srgbClr val="33B549"/>
                          </a:solidFill>
                          <a:latin typeface="Century Gothic"/>
                          <a:ea typeface="Century Gothic"/>
                          <a:cs typeface="Century Gothic"/>
                          <a:sym typeface="Century Gothic"/>
                        </a:rPr>
                        <a:t>№</a:t>
                      </a:r>
                      <a:endParaRPr sz="1400" b="1" u="none" strike="noStrike" cap="none" dirty="0">
                        <a:latin typeface="Century Gothic"/>
                        <a:ea typeface="Century Gothic"/>
                        <a:cs typeface="Century Gothic"/>
                        <a:sym typeface="Century Gothic"/>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ru-RU" sz="1200" b="1" u="none" strike="noStrike" cap="none">
                          <a:solidFill>
                            <a:srgbClr val="33B549"/>
                          </a:solidFill>
                          <a:latin typeface="Century Gothic"/>
                          <a:ea typeface="Century Gothic"/>
                          <a:cs typeface="Century Gothic"/>
                          <a:sym typeface="Century Gothic"/>
                        </a:rPr>
                        <a:t>Тип</a:t>
                      </a:r>
                      <a:endParaRPr sz="1400" b="1" u="none" strike="noStrike" cap="none">
                        <a:latin typeface="Century Gothic"/>
                        <a:ea typeface="Century Gothic"/>
                        <a:cs typeface="Century Gothic"/>
                        <a:sym typeface="Century Gothic"/>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ru-RU" sz="1200" b="1" u="none" strike="noStrike" cap="none">
                          <a:solidFill>
                            <a:srgbClr val="33B549"/>
                          </a:solidFill>
                          <a:latin typeface="Century Gothic"/>
                          <a:ea typeface="Century Gothic"/>
                          <a:cs typeface="Century Gothic"/>
                          <a:sym typeface="Century Gothic"/>
                        </a:rPr>
                        <a:t>Описание требования</a:t>
                      </a:r>
                      <a:endParaRPr sz="1400" b="1" u="none" strike="noStrike" cap="none">
                        <a:latin typeface="Century Gothic"/>
                        <a:ea typeface="Century Gothic"/>
                        <a:cs typeface="Century Gothic"/>
                        <a:sym typeface="Century Gothic"/>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ru-RU" sz="1200" b="1" u="none" strike="noStrike" cap="none">
                          <a:solidFill>
                            <a:srgbClr val="33B549"/>
                          </a:solidFill>
                          <a:latin typeface="Century Gothic"/>
                          <a:ea typeface="Century Gothic"/>
                          <a:cs typeface="Century Gothic"/>
                          <a:sym typeface="Century Gothic"/>
                        </a:rPr>
                        <a:t>Инициатор</a:t>
                      </a:r>
                      <a:endParaRPr sz="1400" b="1" u="none" strike="noStrike" cap="none">
                        <a:latin typeface="Century Gothic"/>
                        <a:ea typeface="Century Gothic"/>
                        <a:cs typeface="Century Gothic"/>
                        <a:sym typeface="Century Gothic"/>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ru-RU" sz="1200" b="1" u="none" strike="noStrike" cap="none">
                          <a:solidFill>
                            <a:srgbClr val="33B549"/>
                          </a:solidFill>
                          <a:latin typeface="Century Gothic"/>
                          <a:ea typeface="Century Gothic"/>
                          <a:cs typeface="Century Gothic"/>
                          <a:sym typeface="Century Gothic"/>
                        </a:rPr>
                        <a:t>Приоритет</a:t>
                      </a:r>
                      <a:endParaRPr sz="1400" b="1" u="none" strike="noStrike" cap="none">
                        <a:latin typeface="Century Gothic"/>
                        <a:ea typeface="Century Gothic"/>
                        <a:cs typeface="Century Gothic"/>
                        <a:sym typeface="Century Gothic"/>
                      </a:endParaRPr>
                    </a:p>
                  </a:txBody>
                  <a:tcPr marL="28575" marR="28575" marT="19050" marB="190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1</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Функциональная</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Главная страница</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Заказчик</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1</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2</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Функциональная</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Опрос</a:t>
                      </a:r>
                      <a:r>
                        <a:rPr lang="ru-RU" sz="1400" u="none" strike="noStrike" cap="none" baseline="0" dirty="0"/>
                        <a:t> для жителей</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Заказчик</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1</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3</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Функциональная</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Новости</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Заказчик</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1</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4</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Функциональная</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Информация по разработчикам</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Заказчик</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2</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5</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Функциональная</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Контакты</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Заказчик</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2</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6</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Функциональная</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Материалы </a:t>
                      </a:r>
                      <a:r>
                        <a:rPr lang="ru-RU" sz="1400" u="none" strike="noStrike" cap="none" dirty="0" err="1"/>
                        <a:t>ГенПлана</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Юрист</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3</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7</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400" u="none" strike="noStrike" cap="none" dirty="0"/>
                        <a:t>Не</a:t>
                      </a:r>
                      <a:r>
                        <a:rPr lang="ru-RU" sz="1400" u="none" strike="noStrike" cap="none" baseline="0" dirty="0"/>
                        <a:t> ф</a:t>
                      </a:r>
                      <a:r>
                        <a:rPr lang="ru-RU" sz="1400" u="none" strike="noStrike" cap="none" dirty="0"/>
                        <a:t>ункциональная</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Скорость загрузки 2 сек</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ru-RU" sz="1400" u="none" strike="noStrike" cap="none" dirty="0"/>
                        <a:t>3</a:t>
                      </a:r>
                      <a:endParaRPr sz="1400" u="none" strike="noStrike" cap="none" dirty="0"/>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22</a:t>
            </a:fld>
            <a:endParaRPr lang="ru-RU"/>
          </a:p>
        </p:txBody>
      </p:sp>
    </p:spTree>
    <p:extLst>
      <p:ext uri="{BB962C8B-B14F-4D97-AF65-F5344CB8AC3E}">
        <p14:creationId xmlns:p14="http://schemas.microsoft.com/office/powerpoint/2010/main" val="37288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3557c0c8a2_0_195"/>
          <p:cNvSpPr txBox="1"/>
          <p:nvPr/>
        </p:nvSpPr>
        <p:spPr>
          <a:xfrm>
            <a:off x="495300" y="2122925"/>
            <a:ext cx="5864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100" b="1" i="0" u="none" strike="noStrike" cap="none" dirty="0">
                <a:solidFill>
                  <a:srgbClr val="01C601"/>
                </a:solidFill>
                <a:latin typeface="Century Gothic"/>
                <a:ea typeface="Century Gothic"/>
                <a:cs typeface="Century Gothic"/>
                <a:sym typeface="Century Gothic"/>
              </a:rPr>
              <a:t>Задание 3.2. </a:t>
            </a:r>
            <a:r>
              <a:rPr lang="ru-RU" sz="2100" b="1" dirty="0">
                <a:solidFill>
                  <a:srgbClr val="01C601"/>
                </a:solidFill>
                <a:latin typeface="Century Gothic"/>
                <a:ea typeface="Century Gothic"/>
                <a:cs typeface="Century Gothic"/>
                <a:sym typeface="Century Gothic"/>
              </a:rPr>
              <a:t>Составить </a:t>
            </a:r>
            <a:r>
              <a:rPr lang="ru-RU" sz="2100" b="1" dirty="0" err="1">
                <a:solidFill>
                  <a:srgbClr val="01C601"/>
                </a:solidFill>
                <a:latin typeface="Century Gothic"/>
                <a:ea typeface="Century Gothic"/>
                <a:cs typeface="Century Gothic"/>
                <a:sym typeface="Century Gothic"/>
              </a:rPr>
              <a:t>Бэклог</a:t>
            </a:r>
            <a:r>
              <a:rPr lang="ru-RU" sz="2100" b="1" dirty="0">
                <a:solidFill>
                  <a:srgbClr val="01C601"/>
                </a:solidFill>
                <a:latin typeface="Century Gothic"/>
                <a:ea typeface="Century Gothic"/>
                <a:cs typeface="Century Gothic"/>
                <a:sym typeface="Century Gothic"/>
              </a:rPr>
              <a:t> продукта</a:t>
            </a:r>
            <a:endParaRPr sz="2100" b="1" i="0" u="none" strike="noStrike" cap="none" dirty="0">
              <a:solidFill>
                <a:srgbClr val="01C601"/>
              </a:solidFill>
              <a:latin typeface="Century Gothic"/>
              <a:ea typeface="Century Gothic"/>
              <a:cs typeface="Century Gothic"/>
              <a:sym typeface="Century Gothic"/>
            </a:endParaRPr>
          </a:p>
        </p:txBody>
      </p:sp>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23</a:t>
            </a:fld>
            <a:endParaRPr lang="ru-RU"/>
          </a:p>
        </p:txBody>
      </p:sp>
    </p:spTree>
    <p:extLst>
      <p:ext uri="{BB962C8B-B14F-4D97-AF65-F5344CB8AC3E}">
        <p14:creationId xmlns:p14="http://schemas.microsoft.com/office/powerpoint/2010/main" val="2440439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12d12b9d417_0_156"/>
          <p:cNvSpPr txBox="1"/>
          <p:nvPr/>
        </p:nvSpPr>
        <p:spPr>
          <a:xfrm>
            <a:off x="419100" y="414745"/>
            <a:ext cx="7388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 3.2. </a:t>
            </a:r>
            <a:r>
              <a:rPr lang="ru-RU" sz="2000" b="1" i="0" u="none" strike="noStrike" cap="none" dirty="0">
                <a:solidFill>
                  <a:schemeClr val="dk2"/>
                </a:solidFill>
                <a:highlight>
                  <a:schemeClr val="lt1"/>
                </a:highlight>
                <a:latin typeface="Century Gothic"/>
                <a:ea typeface="Century Gothic"/>
                <a:cs typeface="Century Gothic"/>
                <a:sym typeface="Century Gothic"/>
              </a:rPr>
              <a:t>Составьте </a:t>
            </a:r>
            <a:r>
              <a:rPr lang="ru-RU" sz="2000" b="1" i="0" u="none" strike="noStrike" cap="none" dirty="0" err="1">
                <a:solidFill>
                  <a:schemeClr val="dk2"/>
                </a:solidFill>
                <a:highlight>
                  <a:schemeClr val="lt1"/>
                </a:highlight>
                <a:latin typeface="Century Gothic"/>
                <a:ea typeface="Century Gothic"/>
                <a:cs typeface="Century Gothic"/>
                <a:sym typeface="Century Gothic"/>
              </a:rPr>
              <a:t>бэклог</a:t>
            </a:r>
            <a:r>
              <a:rPr lang="ru-RU" sz="2000" b="1" i="0" u="none" strike="noStrike" cap="none" dirty="0">
                <a:solidFill>
                  <a:schemeClr val="dk2"/>
                </a:solidFill>
                <a:highlight>
                  <a:schemeClr val="lt1"/>
                </a:highlight>
                <a:latin typeface="Century Gothic"/>
                <a:ea typeface="Century Gothic"/>
                <a:cs typeface="Century Gothic"/>
                <a:sym typeface="Century Gothic"/>
              </a:rPr>
              <a:t> продукта</a:t>
            </a:r>
            <a:endParaRPr sz="2000" b="1" i="0" u="none" strike="noStrike" cap="none" dirty="0">
              <a:solidFill>
                <a:schemeClr val="dk2"/>
              </a:solidFill>
              <a:latin typeface="Century Gothic"/>
              <a:ea typeface="Century Gothic"/>
              <a:cs typeface="Century Gothic"/>
              <a:sym typeface="Century Gothic"/>
            </a:endParaRPr>
          </a:p>
        </p:txBody>
      </p:sp>
      <p:sp>
        <p:nvSpPr>
          <p:cNvPr id="329" name="Google Shape;329;g12d12b9d417_0_156"/>
          <p:cNvSpPr txBox="1"/>
          <p:nvPr/>
        </p:nvSpPr>
        <p:spPr>
          <a:xfrm>
            <a:off x="495299" y="1159562"/>
            <a:ext cx="4845765" cy="1280858"/>
          </a:xfrm>
          <a:prstGeom prst="rect">
            <a:avLst/>
          </a:prstGeom>
          <a:noFill/>
          <a:ln>
            <a:noFill/>
          </a:ln>
        </p:spPr>
        <p:txBody>
          <a:bodyPr spcFirstLastPara="1" wrap="square" lIns="0" tIns="0" rIns="91425" bIns="91425" anchor="t" anchorCtr="0">
            <a:noAutofit/>
          </a:bodyPr>
          <a:lstStyle/>
          <a:p>
            <a:pPr marL="1905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242327"/>
              </a:solidFill>
              <a:highlight>
                <a:srgbClr val="FFFFFF"/>
              </a:highlight>
              <a:latin typeface="Century Gothic"/>
              <a:ea typeface="Century Gothic"/>
              <a:cs typeface="Century Gothic"/>
              <a:sym typeface="Century Gothic"/>
            </a:endParaRPr>
          </a:p>
          <a:p>
            <a:pPr marL="361950" marR="0" lvl="0" indent="-361950" algn="just" rtl="0">
              <a:lnSpc>
                <a:spcPct val="100000"/>
              </a:lnSpc>
              <a:spcBef>
                <a:spcPts val="0"/>
              </a:spcBef>
              <a:spcAft>
                <a:spcPts val="0"/>
              </a:spcAft>
              <a:buClr>
                <a:srgbClr val="36B34A"/>
              </a:buClr>
              <a:buSzPts val="1400"/>
              <a:buFont typeface="Century Gothic"/>
              <a:buAutoNum type="arabicPeriod"/>
            </a:pPr>
            <a:r>
              <a:rPr lang="ru-RU" sz="1400" b="0" i="0" u="none" strike="noStrike" cap="none" dirty="0">
                <a:solidFill>
                  <a:srgbClr val="242327"/>
                </a:solidFill>
                <a:highlight>
                  <a:srgbClr val="FFFFFF"/>
                </a:highlight>
                <a:latin typeface="Century Gothic"/>
                <a:ea typeface="Century Gothic"/>
                <a:cs typeface="Century Gothic"/>
                <a:sym typeface="Century Gothic"/>
              </a:rPr>
              <a:t>Для этого вам необходимо сформулировать три пользовательских истории.</a:t>
            </a:r>
            <a:endParaRPr sz="1400" b="0" i="0" u="none" strike="noStrike" cap="none" dirty="0">
              <a:solidFill>
                <a:srgbClr val="000000"/>
              </a:solidFill>
              <a:latin typeface="Century Gothic"/>
              <a:ea typeface="Century Gothic"/>
              <a:cs typeface="Century Gothic"/>
              <a:sym typeface="Century Gothic"/>
            </a:endParaRPr>
          </a:p>
          <a:p>
            <a:pPr marL="361950" marR="0" lvl="0" indent="-361950" algn="just" rtl="0">
              <a:lnSpc>
                <a:spcPct val="100000"/>
              </a:lnSpc>
              <a:spcBef>
                <a:spcPts val="0"/>
              </a:spcBef>
              <a:spcAft>
                <a:spcPts val="0"/>
              </a:spcAft>
              <a:buClr>
                <a:srgbClr val="36B34A"/>
              </a:buClr>
              <a:buSzPts val="1400"/>
              <a:buFont typeface="Century Gothic"/>
              <a:buAutoNum type="arabicPeriod"/>
            </a:pPr>
            <a:r>
              <a:rPr lang="ru-RU" sz="1400" b="0" i="0" u="none" strike="noStrike" cap="none" dirty="0">
                <a:solidFill>
                  <a:srgbClr val="242327"/>
                </a:solidFill>
                <a:highlight>
                  <a:srgbClr val="FFFFFF"/>
                </a:highlight>
                <a:latin typeface="Century Gothic"/>
                <a:ea typeface="Century Gothic"/>
                <a:cs typeface="Century Gothic"/>
                <a:sym typeface="Century Gothic"/>
              </a:rPr>
              <a:t>Определите Критерии Готовности для каждой пользовательской истории (как минимум 2).</a:t>
            </a:r>
            <a:endParaRPr sz="1400" b="0" i="0" u="none" strike="noStrike" cap="none" dirty="0">
              <a:solidFill>
                <a:srgbClr val="000000"/>
              </a:solidFill>
              <a:latin typeface="Century Gothic"/>
              <a:ea typeface="Century Gothic"/>
              <a:cs typeface="Century Gothic"/>
              <a:sym typeface="Century Gothic"/>
            </a:endParaRPr>
          </a:p>
          <a:p>
            <a:pPr marL="1905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242327"/>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highlight>
                <a:srgbClr val="FFFFFF"/>
              </a:highlight>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400" b="0" i="0" u="none" strike="noStrike" cap="none" dirty="0">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400" b="0" i="0" u="none" strike="noStrike" cap="none" dirty="0">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ru-RU" sz="1200" b="0" i="0" u="none" strike="noStrike" cap="none" dirty="0">
                <a:solidFill>
                  <a:srgbClr val="000000"/>
                </a:solidFill>
                <a:highlight>
                  <a:srgbClr val="FFFFFF"/>
                </a:highlight>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ru-RU" sz="1200" b="0" i="0" u="none" strike="noStrike" cap="none" dirty="0">
                <a:solidFill>
                  <a:srgbClr val="000000"/>
                </a:solidFill>
                <a:highlight>
                  <a:srgbClr val="FFFFFF"/>
                </a:highlight>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24</a:t>
            </a:fld>
            <a:endParaRPr lang="ru-RU"/>
          </a:p>
        </p:txBody>
      </p:sp>
    </p:spTree>
    <p:extLst>
      <p:ext uri="{BB962C8B-B14F-4D97-AF65-F5344CB8AC3E}">
        <p14:creationId xmlns:p14="http://schemas.microsoft.com/office/powerpoint/2010/main" val="1666076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2d12b9d417_0_164"/>
          <p:cNvSpPr txBox="1"/>
          <p:nvPr/>
        </p:nvSpPr>
        <p:spPr>
          <a:xfrm>
            <a:off x="495300" y="414745"/>
            <a:ext cx="7388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a:solidFill>
                  <a:srgbClr val="01C601"/>
                </a:solidFill>
                <a:latin typeface="Century Gothic"/>
                <a:ea typeface="Century Gothic"/>
                <a:cs typeface="Century Gothic"/>
                <a:sym typeface="Century Gothic"/>
              </a:rPr>
              <a:t>Описание кейса</a:t>
            </a:r>
            <a:endParaRPr sz="2000" b="1" i="0" u="none" strike="noStrike" cap="none">
              <a:solidFill>
                <a:srgbClr val="01C601"/>
              </a:solidFill>
              <a:latin typeface="Century Gothic"/>
              <a:ea typeface="Century Gothic"/>
              <a:cs typeface="Century Gothic"/>
              <a:sym typeface="Century Gothic"/>
            </a:endParaRPr>
          </a:p>
        </p:txBody>
      </p:sp>
      <p:sp>
        <p:nvSpPr>
          <p:cNvPr id="336" name="Google Shape;336;g12d12b9d417_0_164"/>
          <p:cNvSpPr txBox="1"/>
          <p:nvPr/>
        </p:nvSpPr>
        <p:spPr>
          <a:xfrm>
            <a:off x="426500" y="1000225"/>
            <a:ext cx="4997700" cy="3261600"/>
          </a:xfrm>
          <a:prstGeom prst="rect">
            <a:avLst/>
          </a:prstGeom>
          <a:noFill/>
          <a:ln>
            <a:noFill/>
          </a:ln>
        </p:spPr>
        <p:txBody>
          <a:bodyPr spcFirstLastPara="1" wrap="square" lIns="0" tIns="0" rIns="91425" bIns="91425" anchor="t" anchorCtr="0">
            <a:noAutofit/>
          </a:bodyPr>
          <a:lstStyle/>
          <a:p>
            <a:pPr marL="171450" marR="0" lvl="0" indent="-158750" algn="just" rtl="0">
              <a:lnSpc>
                <a:spcPct val="100000"/>
              </a:lnSpc>
              <a:spcBef>
                <a:spcPts val="0"/>
              </a:spcBef>
              <a:spcAft>
                <a:spcPts val="0"/>
              </a:spcAft>
              <a:buClr>
                <a:srgbClr val="36B34A"/>
              </a:buClr>
              <a:buSzPts val="1200"/>
              <a:buFont typeface="Century Gothic"/>
              <a:buChar char="•"/>
            </a:pPr>
            <a:r>
              <a:rPr lang="ru-RU" sz="1200" b="0" i="0" u="none" strike="noStrike" cap="none">
                <a:solidFill>
                  <a:srgbClr val="000000"/>
                </a:solidFill>
                <a:highlight>
                  <a:srgbClr val="FFFFFF"/>
                </a:highlight>
                <a:latin typeface="Century Gothic"/>
                <a:ea typeface="Century Gothic"/>
                <a:cs typeface="Century Gothic"/>
                <a:sym typeface="Century Gothic"/>
              </a:rPr>
              <a:t>В Amazon стартует проект «Интеллектуальный Покупатель Amazon».</a:t>
            </a:r>
            <a:endParaRPr sz="1200" b="0" i="0" u="none" strike="noStrike" cap="none">
              <a:solidFill>
                <a:srgbClr val="000000"/>
              </a:solidFill>
              <a:latin typeface="Century Gothic"/>
              <a:ea typeface="Century Gothic"/>
              <a:cs typeface="Century Gothic"/>
              <a:sym typeface="Century Gothic"/>
            </a:endParaRPr>
          </a:p>
          <a:p>
            <a:pPr marL="171450" marR="0" lvl="0" indent="-158750" algn="just" rtl="0">
              <a:lnSpc>
                <a:spcPct val="100000"/>
              </a:lnSpc>
              <a:spcBef>
                <a:spcPts val="0"/>
              </a:spcBef>
              <a:spcAft>
                <a:spcPts val="0"/>
              </a:spcAft>
              <a:buClr>
                <a:srgbClr val="36B34A"/>
              </a:buClr>
              <a:buSzPts val="1200"/>
              <a:buFont typeface="Century Gothic"/>
              <a:buChar char="•"/>
            </a:pPr>
            <a:r>
              <a:rPr lang="ru-RU" sz="1200" b="0" i="0" u="none" strike="noStrike" cap="none">
                <a:solidFill>
                  <a:srgbClr val="000000"/>
                </a:solidFill>
                <a:highlight>
                  <a:srgbClr val="FFFFFF"/>
                </a:highlight>
                <a:latin typeface="Century Gothic"/>
                <a:ea typeface="Century Gothic"/>
                <a:cs typeface="Century Gothic"/>
                <a:sym typeface="Century Gothic"/>
              </a:rPr>
              <a:t>Проектной команде предстоит разработать алгоритмы искусственного интеллекта, которые должны помочь пользователям покупать одежду. </a:t>
            </a:r>
            <a:endParaRPr sz="1200" b="0" i="0" u="none" strike="noStrike" cap="none">
              <a:solidFill>
                <a:srgbClr val="000000"/>
              </a:solidFill>
              <a:highlight>
                <a:srgbClr val="FFFFFF"/>
              </a:highlight>
              <a:latin typeface="Century Gothic"/>
              <a:ea typeface="Century Gothic"/>
              <a:cs typeface="Century Gothic"/>
              <a:sym typeface="Century Gothic"/>
            </a:endParaRPr>
          </a:p>
          <a:p>
            <a:pPr marL="171450" marR="0" lvl="0" indent="-158750" algn="just" rtl="0">
              <a:lnSpc>
                <a:spcPct val="100000"/>
              </a:lnSpc>
              <a:spcBef>
                <a:spcPts val="0"/>
              </a:spcBef>
              <a:spcAft>
                <a:spcPts val="0"/>
              </a:spcAft>
              <a:buClr>
                <a:srgbClr val="36B34A"/>
              </a:buClr>
              <a:buSzPts val="1200"/>
              <a:buFont typeface="Century Gothic"/>
              <a:buChar char="•"/>
            </a:pPr>
            <a:r>
              <a:rPr lang="ru-RU" sz="1200" b="0" i="0" u="none" strike="noStrike" cap="none">
                <a:solidFill>
                  <a:srgbClr val="000000"/>
                </a:solidFill>
                <a:highlight>
                  <a:srgbClr val="FFFFFF"/>
                </a:highlight>
                <a:latin typeface="Century Gothic"/>
                <a:ea typeface="Century Gothic"/>
                <a:cs typeface="Century Gothic"/>
                <a:sym typeface="Century Gothic"/>
              </a:rPr>
              <a:t>MVP будет состоять из трех алгоритмов. Один из них будет позволять настраивать поисковые запросы по параметрам, выбранным клиентом. Другой –– предлагать товары, которые могут подойти к тому, что уже выбрал клиент. Третий будет анализировать фотографии пользователя, а потом показывать, как на нем будет выглядеть одежда. </a:t>
            </a:r>
            <a:endParaRPr sz="1200" b="0" i="0" u="none" strike="noStrike" cap="none">
              <a:solidFill>
                <a:srgbClr val="000000"/>
              </a:solidFill>
              <a:highlight>
                <a:srgbClr val="FFFFFF"/>
              </a:highlight>
              <a:latin typeface="Century Gothic"/>
              <a:ea typeface="Century Gothic"/>
              <a:cs typeface="Century Gothic"/>
              <a:sym typeface="Century Gothic"/>
            </a:endParaRPr>
          </a:p>
          <a:p>
            <a:pPr marL="171450" marR="0" lvl="0" indent="-158750" algn="just" rtl="0">
              <a:lnSpc>
                <a:spcPct val="100000"/>
              </a:lnSpc>
              <a:spcBef>
                <a:spcPts val="0"/>
              </a:spcBef>
              <a:spcAft>
                <a:spcPts val="0"/>
              </a:spcAft>
              <a:buClr>
                <a:srgbClr val="36B34A"/>
              </a:buClr>
              <a:buSzPts val="1200"/>
              <a:buFont typeface="Century Gothic"/>
              <a:buChar char="•"/>
            </a:pPr>
            <a:r>
              <a:rPr lang="ru-RU" sz="1200" b="0" i="0" u="none" strike="noStrike" cap="none">
                <a:solidFill>
                  <a:srgbClr val="000000"/>
                </a:solidFill>
                <a:highlight>
                  <a:srgbClr val="FFFFFF"/>
                </a:highlight>
                <a:latin typeface="Century Gothic"/>
                <a:ea typeface="Century Gothic"/>
                <a:cs typeface="Century Gothic"/>
                <a:sym typeface="Century Gothic"/>
              </a:rPr>
              <a:t>Клиент сможет загрузить свою фотографию и получить совет эксперта по моде о том, какие модели и цвета ему больше всего подойдут</a:t>
            </a:r>
            <a:endParaRPr sz="1200" b="0" i="0" u="none" strike="noStrike" cap="none">
              <a:solidFill>
                <a:srgbClr val="000000"/>
              </a:solidFill>
              <a:highlight>
                <a:srgbClr val="FFFFFF"/>
              </a:highlight>
              <a:latin typeface="Century Gothic"/>
              <a:ea typeface="Century Gothic"/>
              <a:cs typeface="Century Gothic"/>
              <a:sym typeface="Century Gothic"/>
            </a:endParaRPr>
          </a:p>
          <a:p>
            <a:pPr marL="171450" marR="0" lvl="0" indent="-158750" algn="just" rtl="0">
              <a:lnSpc>
                <a:spcPct val="100000"/>
              </a:lnSpc>
              <a:spcBef>
                <a:spcPts val="0"/>
              </a:spcBef>
              <a:spcAft>
                <a:spcPts val="0"/>
              </a:spcAft>
              <a:buClr>
                <a:srgbClr val="36B34A"/>
              </a:buClr>
              <a:buSzPts val="1200"/>
              <a:buFont typeface="Century Gothic"/>
              <a:buChar char="•"/>
            </a:pPr>
            <a:r>
              <a:rPr lang="ru-RU" sz="1200" b="0" i="0" u="none" strike="noStrike" cap="none">
                <a:solidFill>
                  <a:srgbClr val="000000"/>
                </a:solidFill>
                <a:highlight>
                  <a:srgbClr val="FFFFFF"/>
                </a:highlight>
                <a:latin typeface="Century Gothic"/>
                <a:ea typeface="Century Gothic"/>
                <a:cs typeface="Century Gothic"/>
                <a:sym typeface="Century Gothic"/>
              </a:rPr>
              <a:t>Для коммуникации с искусственным интеллектом можно будет использовать отзывы в виде текста, причем разного уровня детализации. Например, клиент сможет отметить, что «нужно что-то более формальное» или что ему нужна одежда «с другим горлом». Искусственный интеллект сохранит особенности изображения, но изменит лишь часть его параметров. </a:t>
            </a:r>
            <a:endParaRPr sz="1400" b="0" i="0" u="none" strike="noStrike" cap="none">
              <a:solidFill>
                <a:srgbClr val="000000"/>
              </a:solidFill>
              <a:latin typeface="Century Gothic"/>
              <a:ea typeface="Century Gothic"/>
              <a:cs typeface="Century Gothic"/>
              <a:sym typeface="Century Gothic"/>
            </a:endParaRPr>
          </a:p>
          <a:p>
            <a:pPr marL="171450" marR="0" lvl="0" indent="-82550" algn="just" rtl="0">
              <a:lnSpc>
                <a:spcPct val="100000"/>
              </a:lnSpc>
              <a:spcBef>
                <a:spcPts val="0"/>
              </a:spcBef>
              <a:spcAft>
                <a:spcPts val="0"/>
              </a:spcAft>
              <a:buClr>
                <a:srgbClr val="36B34A"/>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FFFFF"/>
              </a:highlight>
              <a:latin typeface="Arial"/>
              <a:ea typeface="Arial"/>
              <a:cs typeface="Arial"/>
              <a:sym typeface="Arial"/>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ru-RU" sz="1200" b="0" i="0" u="none" strike="noStrike" cap="none">
                <a:solidFill>
                  <a:srgbClr val="000000"/>
                </a:solidFill>
                <a:highlight>
                  <a:srgbClr val="FFFFFF"/>
                </a:highlight>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ru-RU" sz="1200" b="0" i="0" u="none" strike="noStrike" cap="none">
                <a:solidFill>
                  <a:srgbClr val="000000"/>
                </a:solidFill>
                <a:highlight>
                  <a:srgbClr val="FFFFFF"/>
                </a:highlight>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25</a:t>
            </a:fld>
            <a:endParaRPr lang="ru-RU"/>
          </a:p>
        </p:txBody>
      </p:sp>
    </p:spTree>
    <p:extLst>
      <p:ext uri="{BB962C8B-B14F-4D97-AF65-F5344CB8AC3E}">
        <p14:creationId xmlns:p14="http://schemas.microsoft.com/office/powerpoint/2010/main" val="257121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2d12b9d417_0_173"/>
          <p:cNvSpPr txBox="1">
            <a:spLocks noGrp="1"/>
          </p:cNvSpPr>
          <p:nvPr>
            <p:ph type="body" idx="4294967295"/>
          </p:nvPr>
        </p:nvSpPr>
        <p:spPr>
          <a:xfrm>
            <a:off x="431800" y="444500"/>
            <a:ext cx="5491500" cy="440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800"/>
              </a:spcBef>
              <a:spcAft>
                <a:spcPts val="0"/>
              </a:spcAft>
              <a:buSzPts val="1800"/>
              <a:buNone/>
            </a:pPr>
            <a:r>
              <a:rPr lang="ru-RU" sz="2000" b="1">
                <a:solidFill>
                  <a:schemeClr val="dk2"/>
                </a:solidFill>
                <a:latin typeface="Century Gothic"/>
                <a:ea typeface="Century Gothic"/>
                <a:cs typeface="Century Gothic"/>
                <a:sym typeface="Century Gothic"/>
              </a:rPr>
              <a:t>User Story (пользовательская история)</a:t>
            </a:r>
            <a:endParaRPr sz="2000" b="1">
              <a:solidFill>
                <a:schemeClr val="dk2"/>
              </a:solidFill>
              <a:latin typeface="Century Gothic"/>
              <a:ea typeface="Century Gothic"/>
              <a:cs typeface="Century Gothic"/>
              <a:sym typeface="Century Gothic"/>
            </a:endParaRPr>
          </a:p>
        </p:txBody>
      </p:sp>
      <p:grpSp>
        <p:nvGrpSpPr>
          <p:cNvPr id="343" name="Google Shape;343;g12d12b9d417_0_173"/>
          <p:cNvGrpSpPr/>
          <p:nvPr/>
        </p:nvGrpSpPr>
        <p:grpSpPr>
          <a:xfrm>
            <a:off x="526813" y="1464521"/>
            <a:ext cx="4735276" cy="1410333"/>
            <a:chOff x="474200" y="1298896"/>
            <a:chExt cx="4735276" cy="1410333"/>
          </a:xfrm>
        </p:grpSpPr>
        <p:pic>
          <p:nvPicPr>
            <p:cNvPr id="344" name="Google Shape;344;g12d12b9d417_0_173"/>
            <p:cNvPicPr preferRelativeResize="0"/>
            <p:nvPr/>
          </p:nvPicPr>
          <p:blipFill rotWithShape="1">
            <a:blip r:embed="rId3">
              <a:alphaModFix/>
            </a:blip>
            <a:srcRect/>
            <a:stretch/>
          </p:blipFill>
          <p:spPr>
            <a:xfrm>
              <a:off x="474201" y="1298896"/>
              <a:ext cx="4735275" cy="1410333"/>
            </a:xfrm>
            <a:prstGeom prst="rect">
              <a:avLst/>
            </a:prstGeom>
            <a:noFill/>
            <a:ln>
              <a:noFill/>
            </a:ln>
          </p:spPr>
        </p:pic>
        <p:sp>
          <p:nvSpPr>
            <p:cNvPr id="345" name="Google Shape;345;g12d12b9d417_0_173"/>
            <p:cNvSpPr txBox="1"/>
            <p:nvPr/>
          </p:nvSpPr>
          <p:spPr>
            <a:xfrm>
              <a:off x="474200" y="1606075"/>
              <a:ext cx="471000" cy="3864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200" b="0" i="0" u="none" strike="noStrike" cap="none">
                  <a:solidFill>
                    <a:srgbClr val="000000"/>
                  </a:solidFill>
                  <a:latin typeface="Arial"/>
                  <a:ea typeface="Arial"/>
                  <a:cs typeface="Arial"/>
                  <a:sym typeface="Arial"/>
                </a:rPr>
                <a:t>Как</a:t>
              </a:r>
              <a:endParaRPr sz="1200" b="0" i="0" u="none" strike="noStrike" cap="none">
                <a:solidFill>
                  <a:srgbClr val="000000"/>
                </a:solidFill>
                <a:latin typeface="Arial"/>
                <a:ea typeface="Arial"/>
                <a:cs typeface="Arial"/>
                <a:sym typeface="Arial"/>
              </a:endParaRPr>
            </a:p>
          </p:txBody>
        </p:sp>
        <p:sp>
          <p:nvSpPr>
            <p:cNvPr id="346" name="Google Shape;346;g12d12b9d417_0_173"/>
            <p:cNvSpPr txBox="1"/>
            <p:nvPr/>
          </p:nvSpPr>
          <p:spPr>
            <a:xfrm>
              <a:off x="860400" y="2205750"/>
              <a:ext cx="644100" cy="272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200" b="0" i="0" u="none" strike="noStrike" cap="none">
                  <a:solidFill>
                    <a:srgbClr val="000000"/>
                  </a:solidFill>
                  <a:latin typeface="Arial"/>
                  <a:ea typeface="Arial"/>
                  <a:cs typeface="Arial"/>
                  <a:sym typeface="Arial"/>
                </a:rPr>
                <a:t>Роль</a:t>
              </a:r>
              <a:endParaRPr sz="1200" b="0" i="0" u="none" strike="noStrike" cap="none">
                <a:solidFill>
                  <a:srgbClr val="000000"/>
                </a:solidFill>
                <a:latin typeface="Arial"/>
                <a:ea typeface="Arial"/>
                <a:cs typeface="Arial"/>
                <a:sym typeface="Arial"/>
              </a:endParaRPr>
            </a:p>
          </p:txBody>
        </p:sp>
        <p:sp>
          <p:nvSpPr>
            <p:cNvPr id="347" name="Google Shape;347;g12d12b9d417_0_173"/>
            <p:cNvSpPr txBox="1"/>
            <p:nvPr/>
          </p:nvSpPr>
          <p:spPr>
            <a:xfrm>
              <a:off x="2425750" y="2205750"/>
              <a:ext cx="857400" cy="272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200" b="0" i="0" u="none" strike="noStrike" cap="none">
                  <a:solidFill>
                    <a:srgbClr val="000000"/>
                  </a:solidFill>
                  <a:latin typeface="Arial"/>
                  <a:ea typeface="Arial"/>
                  <a:cs typeface="Arial"/>
                  <a:sym typeface="Arial"/>
                </a:rPr>
                <a:t>Действие</a:t>
              </a:r>
              <a:endParaRPr sz="1200" b="0" i="0" u="none" strike="noStrike" cap="none">
                <a:solidFill>
                  <a:srgbClr val="000000"/>
                </a:solidFill>
                <a:latin typeface="Arial"/>
                <a:ea typeface="Arial"/>
                <a:cs typeface="Arial"/>
                <a:sym typeface="Arial"/>
              </a:endParaRPr>
            </a:p>
          </p:txBody>
        </p:sp>
        <p:sp>
          <p:nvSpPr>
            <p:cNvPr id="348" name="Google Shape;348;g12d12b9d417_0_173"/>
            <p:cNvSpPr txBox="1"/>
            <p:nvPr/>
          </p:nvSpPr>
          <p:spPr>
            <a:xfrm>
              <a:off x="4305900" y="2205750"/>
              <a:ext cx="563100" cy="272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200" b="0" i="0" u="none" strike="noStrike" cap="none">
                  <a:solidFill>
                    <a:srgbClr val="000000"/>
                  </a:solidFill>
                  <a:latin typeface="Arial"/>
                  <a:ea typeface="Arial"/>
                  <a:cs typeface="Arial"/>
                  <a:sym typeface="Arial"/>
                </a:rPr>
                <a:t>Цель</a:t>
              </a:r>
              <a:endParaRPr sz="1200" b="0" i="0" u="none" strike="noStrike" cap="none">
                <a:solidFill>
                  <a:srgbClr val="000000"/>
                </a:solidFill>
                <a:latin typeface="Arial"/>
                <a:ea typeface="Arial"/>
                <a:cs typeface="Arial"/>
                <a:sym typeface="Arial"/>
              </a:endParaRPr>
            </a:p>
          </p:txBody>
        </p:sp>
        <p:sp>
          <p:nvSpPr>
            <p:cNvPr id="349" name="Google Shape;349;g12d12b9d417_0_173"/>
            <p:cNvSpPr txBox="1"/>
            <p:nvPr/>
          </p:nvSpPr>
          <p:spPr>
            <a:xfrm>
              <a:off x="1998875" y="1606075"/>
              <a:ext cx="644100" cy="3864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200" b="0" i="0" u="none" strike="noStrike" cap="none">
                  <a:solidFill>
                    <a:srgbClr val="000000"/>
                  </a:solidFill>
                  <a:latin typeface="Arial"/>
                  <a:ea typeface="Arial"/>
                  <a:cs typeface="Arial"/>
                  <a:sym typeface="Arial"/>
                </a:rPr>
                <a:t>я хочу</a:t>
              </a:r>
              <a:endParaRPr sz="1200" b="0" i="0" u="none" strike="noStrike" cap="none">
                <a:solidFill>
                  <a:srgbClr val="000000"/>
                </a:solidFill>
                <a:latin typeface="Arial"/>
                <a:ea typeface="Arial"/>
                <a:cs typeface="Arial"/>
                <a:sym typeface="Arial"/>
              </a:endParaRPr>
            </a:p>
          </p:txBody>
        </p:sp>
        <p:sp>
          <p:nvSpPr>
            <p:cNvPr id="350" name="Google Shape;350;g12d12b9d417_0_173"/>
            <p:cNvSpPr txBox="1"/>
            <p:nvPr/>
          </p:nvSpPr>
          <p:spPr>
            <a:xfrm>
              <a:off x="3661800" y="1606075"/>
              <a:ext cx="644100" cy="3864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200" b="0" i="0" u="none" strike="noStrike" cap="none">
                  <a:solidFill>
                    <a:srgbClr val="000000"/>
                  </a:solidFill>
                  <a:latin typeface="Arial"/>
                  <a:ea typeface="Arial"/>
                  <a:cs typeface="Arial"/>
                  <a:sym typeface="Arial"/>
                </a:rPr>
                <a:t>чтобы</a:t>
              </a:r>
              <a:endParaRPr sz="1200" b="0" i="0" u="none" strike="noStrike" cap="none">
                <a:solidFill>
                  <a:srgbClr val="000000"/>
                </a:solidFill>
                <a:latin typeface="Arial"/>
                <a:ea typeface="Arial"/>
                <a:cs typeface="Arial"/>
                <a:sym typeface="Arial"/>
              </a:endParaRPr>
            </a:p>
          </p:txBody>
        </p:sp>
      </p:grpSp>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26</a:t>
            </a:fld>
            <a:endParaRPr lang="ru-RU"/>
          </a:p>
        </p:txBody>
      </p:sp>
    </p:spTree>
    <p:extLst>
      <p:ext uri="{BB962C8B-B14F-4D97-AF65-F5344CB8AC3E}">
        <p14:creationId xmlns:p14="http://schemas.microsoft.com/office/powerpoint/2010/main" val="924455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2d12b9d417_0_197"/>
          <p:cNvSpPr txBox="1"/>
          <p:nvPr/>
        </p:nvSpPr>
        <p:spPr>
          <a:xfrm>
            <a:off x="431800" y="381373"/>
            <a:ext cx="7388700" cy="4467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a:solidFill>
                  <a:srgbClr val="01C601"/>
                </a:solidFill>
                <a:latin typeface="Century Gothic"/>
                <a:ea typeface="Century Gothic"/>
                <a:cs typeface="Century Gothic"/>
                <a:sym typeface="Century Gothic"/>
              </a:rPr>
              <a:t>Составьте Бэклог Продукта</a:t>
            </a:r>
            <a:endParaRPr sz="2000" b="1" i="0" u="none" strike="noStrike" cap="none">
              <a:solidFill>
                <a:srgbClr val="01C601"/>
              </a:solidFill>
              <a:latin typeface="Century Gothic"/>
              <a:ea typeface="Century Gothic"/>
              <a:cs typeface="Century Gothic"/>
              <a:sym typeface="Century Gothic"/>
            </a:endParaRPr>
          </a:p>
        </p:txBody>
      </p:sp>
      <p:grpSp>
        <p:nvGrpSpPr>
          <p:cNvPr id="357" name="Google Shape;357;g12d12b9d417_0_197"/>
          <p:cNvGrpSpPr/>
          <p:nvPr/>
        </p:nvGrpSpPr>
        <p:grpSpPr>
          <a:xfrm>
            <a:off x="255629" y="828073"/>
            <a:ext cx="6526675" cy="3794043"/>
            <a:chOff x="291010" y="1700"/>
            <a:chExt cx="5639149" cy="3491023"/>
          </a:xfrm>
        </p:grpSpPr>
        <p:sp>
          <p:nvSpPr>
            <p:cNvPr id="358" name="Google Shape;358;g12d12b9d417_0_197"/>
            <p:cNvSpPr/>
            <p:nvPr/>
          </p:nvSpPr>
          <p:spPr>
            <a:xfrm>
              <a:off x="291010" y="1701"/>
              <a:ext cx="2685300" cy="1611300"/>
            </a:xfrm>
            <a:prstGeom prst="rect">
              <a:avLst/>
            </a:prstGeom>
            <a:gradFill>
              <a:gsLst>
                <a:gs pos="0">
                  <a:srgbClr val="FFF580"/>
                </a:gs>
                <a:gs pos="35000">
                  <a:srgbClr val="FFF4A5"/>
                </a:gs>
                <a:gs pos="100000">
                  <a:srgbClr val="FFFBD9"/>
                </a:gs>
              </a:gsLst>
              <a:lin ang="16200038" scaled="0"/>
            </a:gradFill>
            <a:ln>
              <a:noFill/>
            </a:ln>
            <a:effectLst>
              <a:outerShdw blurRad="40000" dist="20000" dir="5400000" rotWithShape="0">
                <a:srgbClr val="000000">
                  <a:alpha val="35686"/>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g12d12b9d417_0_197"/>
            <p:cNvSpPr txBox="1"/>
            <p:nvPr/>
          </p:nvSpPr>
          <p:spPr>
            <a:xfrm>
              <a:off x="291010" y="1700"/>
              <a:ext cx="2685300" cy="1793777"/>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ru-RU" sz="1200" b="1" i="0" u="none" strike="noStrike" cap="none" dirty="0">
                  <a:solidFill>
                    <a:srgbClr val="242327"/>
                  </a:solidFill>
                  <a:latin typeface="Century Gothic"/>
                  <a:ea typeface="Century Gothic"/>
                  <a:cs typeface="Century Gothic"/>
                  <a:sym typeface="Century Gothic"/>
                </a:rPr>
                <a:t>История 1</a:t>
              </a:r>
            </a:p>
            <a:p>
              <a:pPr marL="0" marR="0" lvl="0" indent="0" algn="ctr" rtl="0">
                <a:lnSpc>
                  <a:spcPct val="90000"/>
                </a:lnSpc>
                <a:spcBef>
                  <a:spcPts val="0"/>
                </a:spcBef>
                <a:spcAft>
                  <a:spcPts val="0"/>
                </a:spcAft>
                <a:buClr>
                  <a:srgbClr val="000000"/>
                </a:buClr>
                <a:buSzPts val="1200"/>
                <a:buFont typeface="Arial"/>
                <a:buNone/>
              </a:pPr>
              <a:r>
                <a:rPr lang="ru-RU" sz="1200" dirty="0">
                  <a:solidFill>
                    <a:srgbClr val="242327"/>
                  </a:solidFill>
                  <a:latin typeface="Century Gothic"/>
                  <a:ea typeface="Century Gothic"/>
                  <a:cs typeface="Century Gothic"/>
                  <a:sym typeface="Century Gothic"/>
                </a:rPr>
                <a:t>Как покупатель я хочу получать рекомендации подходящих товаров уже выбранных мной для того, чтобы мне проще было купить вещи</a:t>
              </a:r>
              <a:endParaRPr sz="1400" i="0" u="none" strike="noStrike" cap="none" dirty="0">
                <a:solidFill>
                  <a:srgbClr val="000000"/>
                </a:solidFill>
                <a:latin typeface="Century Gothic"/>
                <a:ea typeface="Century Gothic"/>
                <a:cs typeface="Century Gothic"/>
                <a:sym typeface="Century Gothic"/>
              </a:endParaRPr>
            </a:p>
            <a:p>
              <a:pPr marL="0" marR="0" lvl="0" indent="0" algn="ctr" rtl="0">
                <a:lnSpc>
                  <a:spcPct val="90000"/>
                </a:lnSpc>
                <a:spcBef>
                  <a:spcPts val="420"/>
                </a:spcBef>
                <a:spcAft>
                  <a:spcPts val="0"/>
                </a:spcAft>
                <a:buClr>
                  <a:srgbClr val="000000"/>
                </a:buClr>
                <a:buSzPts val="1200"/>
                <a:buFont typeface="Arial"/>
                <a:buNone/>
              </a:pPr>
              <a:r>
                <a:rPr lang="ru-RU" sz="1200" b="1" i="0" u="none" strike="noStrike" cap="none" dirty="0">
                  <a:solidFill>
                    <a:srgbClr val="242327"/>
                  </a:solidFill>
                  <a:latin typeface="Century Gothic"/>
                  <a:ea typeface="Century Gothic"/>
                  <a:cs typeface="Century Gothic"/>
                  <a:sym typeface="Century Gothic"/>
                </a:rPr>
                <a:t>Критерии Готовности:</a:t>
              </a:r>
            </a:p>
            <a:p>
              <a:pPr marL="228600" indent="-228600">
                <a:lnSpc>
                  <a:spcPct val="90000"/>
                </a:lnSpc>
                <a:spcBef>
                  <a:spcPts val="420"/>
                </a:spcBef>
                <a:buSzPts val="1200"/>
                <a:buFont typeface="Arial"/>
                <a:buAutoNum type="arabicPeriod"/>
              </a:pPr>
              <a:r>
                <a:rPr lang="ru-RU" sz="1000" dirty="0">
                  <a:sym typeface="Century Gothic"/>
                </a:rPr>
                <a:t>Пользователь может получить рекомендации по купленным товарам (по бренду/фасону)</a:t>
              </a:r>
              <a:endParaRPr lang="en-US" sz="1000" dirty="0">
                <a:sym typeface="Century Gothic"/>
              </a:endParaRPr>
            </a:p>
            <a:p>
              <a:pPr marL="228600" indent="-228600">
                <a:lnSpc>
                  <a:spcPct val="90000"/>
                </a:lnSpc>
                <a:spcBef>
                  <a:spcPts val="420"/>
                </a:spcBef>
                <a:buSzPts val="1200"/>
                <a:buFont typeface="Arial"/>
                <a:buAutoNum type="arabicPeriod"/>
              </a:pPr>
              <a:r>
                <a:rPr lang="ru-RU" sz="1000" dirty="0">
                  <a:sym typeface="Century Gothic"/>
                </a:rPr>
                <a:t>Товары подходят поцвету и т.д.</a:t>
              </a:r>
              <a:endParaRPr lang="en-US" sz="1000" dirty="0">
                <a:sym typeface="Century Gothic"/>
              </a:endParaRPr>
            </a:p>
            <a:p>
              <a:pPr marL="228600" indent="-228600">
                <a:lnSpc>
                  <a:spcPct val="90000"/>
                </a:lnSpc>
                <a:spcBef>
                  <a:spcPts val="420"/>
                </a:spcBef>
                <a:buSzPts val="1200"/>
                <a:buFont typeface="Arial"/>
                <a:buAutoNum type="arabicPeriod"/>
              </a:pPr>
              <a:endParaRPr lang="ru-RU" sz="1000" dirty="0">
                <a:sym typeface="Century Gothic"/>
              </a:endParaRPr>
            </a:p>
          </p:txBody>
        </p:sp>
        <p:sp>
          <p:nvSpPr>
            <p:cNvPr id="360" name="Google Shape;360;g12d12b9d417_0_197"/>
            <p:cNvSpPr/>
            <p:nvPr/>
          </p:nvSpPr>
          <p:spPr>
            <a:xfrm>
              <a:off x="3244859" y="1701"/>
              <a:ext cx="2685300" cy="1611300"/>
            </a:xfrm>
            <a:prstGeom prst="rect">
              <a:avLst/>
            </a:prstGeom>
            <a:gradFill>
              <a:gsLst>
                <a:gs pos="0">
                  <a:srgbClr val="FFDDC5"/>
                </a:gs>
                <a:gs pos="35000">
                  <a:srgbClr val="FFE5D6"/>
                </a:gs>
                <a:gs pos="100000">
                  <a:srgbClr val="FFF4ED"/>
                </a:gs>
              </a:gsLst>
              <a:lin ang="16200038" scaled="0"/>
            </a:gradFill>
            <a:ln>
              <a:noFill/>
            </a:ln>
            <a:effectLst>
              <a:outerShdw blurRad="40000" dist="20000" dir="5400000" rotWithShape="0">
                <a:srgbClr val="000000">
                  <a:alpha val="35686"/>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g12d12b9d417_0_197"/>
            <p:cNvSpPr txBox="1"/>
            <p:nvPr/>
          </p:nvSpPr>
          <p:spPr>
            <a:xfrm>
              <a:off x="3244859" y="1701"/>
              <a:ext cx="2685300" cy="171505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ru-RU" sz="1200" b="1" i="0" u="none" strike="noStrike" cap="none" dirty="0">
                  <a:solidFill>
                    <a:srgbClr val="242327"/>
                  </a:solidFill>
                  <a:latin typeface="Century Gothic"/>
                  <a:ea typeface="Century Gothic"/>
                  <a:cs typeface="Century Gothic"/>
                  <a:sym typeface="Century Gothic"/>
                </a:rPr>
                <a:t>История 2</a:t>
              </a:r>
            </a:p>
            <a:p>
              <a:pPr marL="0" marR="0" lvl="0" indent="0" algn="ctr" rtl="0">
                <a:lnSpc>
                  <a:spcPct val="90000"/>
                </a:lnSpc>
                <a:spcBef>
                  <a:spcPts val="0"/>
                </a:spcBef>
                <a:spcAft>
                  <a:spcPts val="0"/>
                </a:spcAft>
                <a:buClr>
                  <a:srgbClr val="000000"/>
                </a:buClr>
                <a:buSzPts val="1200"/>
                <a:buFont typeface="Arial"/>
                <a:buNone/>
              </a:pPr>
              <a:r>
                <a:rPr lang="ru-RU" sz="1200" dirty="0">
                  <a:solidFill>
                    <a:srgbClr val="242327"/>
                  </a:solidFill>
                  <a:latin typeface="Century Gothic"/>
                  <a:ea typeface="Century Gothic"/>
                  <a:cs typeface="Century Gothic"/>
                  <a:sym typeface="Century Gothic"/>
                </a:rPr>
                <a:t>Как покупатель я хочу иметь возможность искать вещи по определенным параметрам, чтобы ускорить поиск</a:t>
              </a:r>
              <a:endParaRPr sz="1400" i="0" u="none" strike="noStrike" cap="none" dirty="0">
                <a:solidFill>
                  <a:srgbClr val="000000"/>
                </a:solidFill>
                <a:latin typeface="Century Gothic"/>
                <a:ea typeface="Century Gothic"/>
                <a:cs typeface="Century Gothic"/>
                <a:sym typeface="Century Gothic"/>
              </a:endParaRPr>
            </a:p>
            <a:p>
              <a:pPr marL="0" marR="0" lvl="0" indent="0" algn="ctr" rtl="0">
                <a:lnSpc>
                  <a:spcPct val="90000"/>
                </a:lnSpc>
                <a:spcBef>
                  <a:spcPts val="420"/>
                </a:spcBef>
                <a:spcAft>
                  <a:spcPts val="0"/>
                </a:spcAft>
                <a:buClr>
                  <a:srgbClr val="000000"/>
                </a:buClr>
                <a:buSzPts val="1200"/>
                <a:buFont typeface="Arial"/>
                <a:buNone/>
              </a:pPr>
              <a:r>
                <a:rPr lang="ru-RU" sz="1200" b="1" i="0" u="none" strike="noStrike" cap="none" dirty="0">
                  <a:solidFill>
                    <a:srgbClr val="242327"/>
                  </a:solidFill>
                  <a:latin typeface="Century Gothic"/>
                  <a:ea typeface="Century Gothic"/>
                  <a:cs typeface="Century Gothic"/>
                  <a:sym typeface="Century Gothic"/>
                </a:rPr>
                <a:t>Критерии Готовности:</a:t>
              </a:r>
            </a:p>
            <a:p>
              <a:pPr marL="228600" lvl="0" indent="-228600">
                <a:lnSpc>
                  <a:spcPct val="90000"/>
                </a:lnSpc>
                <a:spcBef>
                  <a:spcPts val="420"/>
                </a:spcBef>
                <a:buSzPts val="1200"/>
                <a:buFont typeface="Arial"/>
                <a:buAutoNum type="arabicPeriod"/>
              </a:pPr>
              <a:r>
                <a:rPr lang="ru-RU" sz="1000" dirty="0">
                  <a:sym typeface="Century Gothic"/>
                </a:rPr>
                <a:t>Пользователь получает список вещей, по выбранным параметрам</a:t>
              </a:r>
            </a:p>
            <a:p>
              <a:pPr marL="228600" lvl="0" indent="-228600">
                <a:lnSpc>
                  <a:spcPct val="90000"/>
                </a:lnSpc>
                <a:spcBef>
                  <a:spcPts val="420"/>
                </a:spcBef>
                <a:buSzPts val="1200"/>
                <a:buFont typeface="Arial"/>
                <a:buAutoNum type="arabicPeriod"/>
              </a:pPr>
              <a:r>
                <a:rPr lang="ru-RU" sz="1000" dirty="0">
                  <a:sym typeface="Century Gothic"/>
                </a:rPr>
                <a:t>Пользователь может ввести не менее 2 параметров</a:t>
              </a:r>
              <a:endParaRPr sz="1000" dirty="0">
                <a:sym typeface="Century Gothic"/>
              </a:endParaRPr>
            </a:p>
          </p:txBody>
        </p:sp>
        <p:sp>
          <p:nvSpPr>
            <p:cNvPr id="362" name="Google Shape;362;g12d12b9d417_0_197"/>
            <p:cNvSpPr/>
            <p:nvPr/>
          </p:nvSpPr>
          <p:spPr>
            <a:xfrm>
              <a:off x="1767934" y="1881423"/>
              <a:ext cx="2685300" cy="1611300"/>
            </a:xfrm>
            <a:prstGeom prst="rect">
              <a:avLst/>
            </a:prstGeom>
            <a:gradFill>
              <a:gsLst>
                <a:gs pos="0">
                  <a:srgbClr val="FFFDFD"/>
                </a:gs>
                <a:gs pos="35000">
                  <a:srgbClr val="FFFDFD"/>
                </a:gs>
                <a:gs pos="100000">
                  <a:srgbClr val="FFFFFF"/>
                </a:gs>
              </a:gsLst>
              <a:lin ang="16200038" scaled="0"/>
            </a:gradFill>
            <a:ln>
              <a:noFill/>
            </a:ln>
            <a:effectLst>
              <a:outerShdw blurRad="40000" dist="20000" dir="5400000" rotWithShape="0">
                <a:srgbClr val="000000">
                  <a:alpha val="35686"/>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g12d12b9d417_0_197"/>
            <p:cNvSpPr txBox="1"/>
            <p:nvPr/>
          </p:nvSpPr>
          <p:spPr>
            <a:xfrm>
              <a:off x="1767934" y="1881423"/>
              <a:ext cx="2685300" cy="16113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ru-RU" sz="1200" b="1" i="0" u="none" strike="noStrike" cap="none" dirty="0">
                  <a:solidFill>
                    <a:srgbClr val="242327"/>
                  </a:solidFill>
                  <a:latin typeface="Arial"/>
                  <a:ea typeface="Arial"/>
                  <a:cs typeface="Arial"/>
                  <a:sym typeface="Arial"/>
                </a:rPr>
                <a:t>История 3</a:t>
              </a:r>
            </a:p>
            <a:p>
              <a:pPr marL="0" marR="0" lvl="0" indent="0" algn="ctr" rtl="0">
                <a:lnSpc>
                  <a:spcPct val="90000"/>
                </a:lnSpc>
                <a:spcBef>
                  <a:spcPts val="0"/>
                </a:spcBef>
                <a:spcAft>
                  <a:spcPts val="0"/>
                </a:spcAft>
                <a:buClr>
                  <a:srgbClr val="000000"/>
                </a:buClr>
                <a:buSzPts val="1200"/>
                <a:buFont typeface="Arial"/>
                <a:buNone/>
              </a:pPr>
              <a:r>
                <a:rPr lang="ru-RU" sz="1400" i="0" u="none" strike="noStrike" cap="none" dirty="0">
                  <a:solidFill>
                    <a:srgbClr val="000000"/>
                  </a:solidFill>
                  <a:latin typeface="Arial"/>
                  <a:ea typeface="Arial"/>
                  <a:cs typeface="Arial"/>
                  <a:sym typeface="Arial"/>
                </a:rPr>
                <a:t>Как покупатель я хочу иметь возможность видеть себя в выбранных вещах, чтобы понимать, идет ли мне вещь</a:t>
              </a:r>
              <a:endParaRPr sz="1400" i="0" u="none" strike="noStrike" cap="none" dirty="0">
                <a:solidFill>
                  <a:srgbClr val="000000"/>
                </a:solidFill>
                <a:latin typeface="Arial"/>
                <a:ea typeface="Arial"/>
                <a:cs typeface="Arial"/>
                <a:sym typeface="Arial"/>
              </a:endParaRPr>
            </a:p>
            <a:p>
              <a:pPr marL="0" marR="0" lvl="0" indent="0" algn="ctr" rtl="0">
                <a:lnSpc>
                  <a:spcPct val="90000"/>
                </a:lnSpc>
                <a:spcBef>
                  <a:spcPts val="420"/>
                </a:spcBef>
                <a:spcAft>
                  <a:spcPts val="0"/>
                </a:spcAft>
                <a:buClr>
                  <a:srgbClr val="000000"/>
                </a:buClr>
                <a:buSzPts val="1200"/>
                <a:buFont typeface="Arial"/>
                <a:buNone/>
              </a:pPr>
              <a:r>
                <a:rPr lang="ru-RU" sz="1200" b="1" i="0" u="none" strike="noStrike" cap="none" dirty="0">
                  <a:solidFill>
                    <a:srgbClr val="242327"/>
                  </a:solidFill>
                  <a:latin typeface="Arial"/>
                  <a:ea typeface="Arial"/>
                  <a:cs typeface="Arial"/>
                  <a:sym typeface="Arial"/>
                </a:rPr>
                <a:t>Критерии Готовности:</a:t>
              </a:r>
            </a:p>
            <a:p>
              <a:pPr marL="228600" lvl="0" indent="-228600">
                <a:lnSpc>
                  <a:spcPct val="90000"/>
                </a:lnSpc>
                <a:spcBef>
                  <a:spcPts val="420"/>
                </a:spcBef>
                <a:buSzPts val="1200"/>
                <a:buAutoNum type="arabicPeriod"/>
              </a:pPr>
              <a:r>
                <a:rPr lang="ru-RU" sz="1000" i="0" u="none" strike="noStrike" cap="none" dirty="0">
                  <a:solidFill>
                    <a:srgbClr val="000000"/>
                  </a:solidFill>
                  <a:latin typeface="Arial"/>
                  <a:ea typeface="Arial"/>
                  <a:cs typeface="Arial"/>
                  <a:sym typeface="Arial"/>
                </a:rPr>
                <a:t>Пользователь может загрузить, для дальнейшей обработки программой</a:t>
              </a:r>
            </a:p>
            <a:p>
              <a:pPr marL="228600" lvl="0" indent="-228600">
                <a:lnSpc>
                  <a:spcPct val="90000"/>
                </a:lnSpc>
                <a:spcBef>
                  <a:spcPts val="420"/>
                </a:spcBef>
                <a:buSzPts val="1200"/>
                <a:buAutoNum type="arabicPeriod"/>
              </a:pPr>
              <a:r>
                <a:rPr lang="ru-RU" sz="1000" dirty="0"/>
                <a:t>Сайт показывает фото покупателя в выбранной одежде</a:t>
              </a:r>
            </a:p>
            <a:p>
              <a:pPr marL="0" marR="0" lvl="0" indent="0" rtl="0">
                <a:lnSpc>
                  <a:spcPct val="90000"/>
                </a:lnSpc>
                <a:spcBef>
                  <a:spcPts val="420"/>
                </a:spcBef>
                <a:spcAft>
                  <a:spcPts val="0"/>
                </a:spcAft>
                <a:buClr>
                  <a:srgbClr val="000000"/>
                </a:buClr>
                <a:buSzPts val="1200"/>
                <a:buFont typeface="Arial"/>
                <a:buNone/>
              </a:pPr>
              <a:endParaRPr sz="1000" i="0" u="none" strike="noStrike" cap="none" dirty="0">
                <a:solidFill>
                  <a:srgbClr val="000000"/>
                </a:solidFill>
                <a:latin typeface="Arial"/>
                <a:ea typeface="Arial"/>
                <a:cs typeface="Arial"/>
                <a:sym typeface="Arial"/>
              </a:endParaRPr>
            </a:p>
          </p:txBody>
        </p:sp>
      </p:grpSp>
      <p:sp>
        <p:nvSpPr>
          <p:cNvPr id="2" name="Номер слайда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ru-RU" smtClean="0"/>
              <a:t>27</a:t>
            </a:fld>
            <a:endParaRPr lang="ru-RU"/>
          </a:p>
        </p:txBody>
      </p:sp>
    </p:spTree>
    <p:extLst>
      <p:ext uri="{BB962C8B-B14F-4D97-AF65-F5344CB8AC3E}">
        <p14:creationId xmlns:p14="http://schemas.microsoft.com/office/powerpoint/2010/main" val="431154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1275b3eb1e8_0_103"/>
          <p:cNvSpPr txBox="1">
            <a:spLocks noGrp="1"/>
          </p:cNvSpPr>
          <p:nvPr>
            <p:ph type="ctrTitle"/>
          </p:nvPr>
        </p:nvSpPr>
        <p:spPr>
          <a:xfrm>
            <a:off x="248804" y="2218500"/>
            <a:ext cx="5284800" cy="11430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92074"/>
              <a:buNone/>
            </a:pPr>
            <a:r>
              <a:rPr lang="ru-RU" sz="3000" dirty="0">
                <a:latin typeface="Century Gothic"/>
                <a:ea typeface="Century Gothic"/>
                <a:cs typeface="Century Gothic"/>
                <a:sym typeface="Century Gothic"/>
              </a:rPr>
              <a:t>Выбор принципов </a:t>
            </a:r>
            <a:br>
              <a:rPr lang="ru-RU" sz="3000" dirty="0">
                <a:latin typeface="Century Gothic"/>
                <a:ea typeface="Century Gothic"/>
                <a:cs typeface="Century Gothic"/>
                <a:sym typeface="Century Gothic"/>
              </a:rPr>
            </a:br>
            <a:r>
              <a:rPr lang="ru-RU" sz="3000" dirty="0">
                <a:latin typeface="Century Gothic"/>
                <a:ea typeface="Century Gothic"/>
                <a:cs typeface="Century Gothic"/>
                <a:sym typeface="Century Gothic"/>
              </a:rPr>
              <a:t>дизайна для конкретных продуктовых кейсов</a:t>
            </a:r>
            <a:endParaRPr sz="3000" dirty="0">
              <a:latin typeface="Century Gothic"/>
              <a:ea typeface="Century Gothic"/>
              <a:cs typeface="Century Gothic"/>
              <a:sym typeface="Century Gothic"/>
            </a:endParaRPr>
          </a:p>
        </p:txBody>
      </p:sp>
      <p:sp>
        <p:nvSpPr>
          <p:cNvPr id="402" name="Google Shape;402;g1275b3eb1e8_0_103"/>
          <p:cNvSpPr txBox="1"/>
          <p:nvPr/>
        </p:nvSpPr>
        <p:spPr>
          <a:xfrm>
            <a:off x="265650" y="1603288"/>
            <a:ext cx="6592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dk1"/>
                </a:solidFill>
                <a:latin typeface="Century Gothic"/>
                <a:ea typeface="Century Gothic"/>
                <a:cs typeface="Century Gothic"/>
                <a:sym typeface="Century Gothic"/>
              </a:rPr>
              <a:t>Задание № </a:t>
            </a:r>
            <a:r>
              <a:rPr lang="ru-RU" sz="2000" b="1" dirty="0">
                <a:solidFill>
                  <a:schemeClr val="dk1"/>
                </a:solidFill>
                <a:latin typeface="Century Gothic"/>
                <a:ea typeface="Century Gothic"/>
                <a:cs typeface="Century Gothic"/>
                <a:sym typeface="Century Gothic"/>
              </a:rPr>
              <a:t>4</a:t>
            </a:r>
            <a:endParaRPr sz="2000" b="1"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794247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2f9c20f0db_0_50"/>
          <p:cNvSpPr txBox="1"/>
          <p:nvPr/>
        </p:nvSpPr>
        <p:spPr>
          <a:xfrm>
            <a:off x="495300" y="1818125"/>
            <a:ext cx="5864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100" b="1" i="0" u="none" strike="noStrike" cap="none" dirty="0">
                <a:solidFill>
                  <a:srgbClr val="01C601"/>
                </a:solidFill>
                <a:latin typeface="Century Gothic"/>
                <a:ea typeface="Century Gothic"/>
                <a:cs typeface="Century Gothic"/>
                <a:sym typeface="Century Gothic"/>
              </a:rPr>
              <a:t>Задание 4.1. </a:t>
            </a:r>
            <a:endParaRPr sz="2100" b="1" i="0" u="none" strike="noStrike" cap="none" dirty="0">
              <a:solidFill>
                <a:srgbClr val="01C60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Arial"/>
              <a:buNone/>
            </a:pPr>
            <a:r>
              <a:rPr lang="ru-RU" sz="2100" b="1" i="0" u="none" strike="noStrike" cap="none" dirty="0">
                <a:solidFill>
                  <a:srgbClr val="01C601"/>
                </a:solidFill>
                <a:latin typeface="Century Gothic"/>
                <a:ea typeface="Century Gothic"/>
                <a:cs typeface="Century Gothic"/>
                <a:sym typeface="Century Gothic"/>
              </a:rPr>
              <a:t>Дизайн мобильного приложения</a:t>
            </a:r>
            <a:endParaRPr sz="2100" b="1" i="0" u="none" strike="noStrike" cap="none" dirty="0">
              <a:solidFill>
                <a:srgbClr val="01C60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4045216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1"/>
          <p:cNvSpPr txBox="1">
            <a:spLocks noGrp="1"/>
          </p:cNvSpPr>
          <p:nvPr>
            <p:ph type="ctrTitle"/>
          </p:nvPr>
        </p:nvSpPr>
        <p:spPr>
          <a:xfrm>
            <a:off x="234950" y="2218500"/>
            <a:ext cx="5284800" cy="11430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5186"/>
              <a:buFont typeface="Arial"/>
              <a:buNone/>
            </a:pPr>
            <a:r>
              <a:rPr lang="ru" sz="2700">
                <a:latin typeface="Century Gothic"/>
                <a:ea typeface="Century Gothic"/>
                <a:cs typeface="Century Gothic"/>
                <a:sym typeface="Century Gothic"/>
              </a:rPr>
              <a:t>Формулировка UVP, определение границ MVP</a:t>
            </a:r>
            <a:endParaRPr sz="3000">
              <a:latin typeface="Century Gothic"/>
              <a:ea typeface="Century Gothic"/>
              <a:cs typeface="Century Gothic"/>
              <a:sym typeface="Century Gothic"/>
            </a:endParaRPr>
          </a:p>
        </p:txBody>
      </p:sp>
      <p:sp>
        <p:nvSpPr>
          <p:cNvPr id="348" name="Google Shape;348;p91"/>
          <p:cNvSpPr txBox="1"/>
          <p:nvPr/>
        </p:nvSpPr>
        <p:spPr>
          <a:xfrm>
            <a:off x="265650" y="1603288"/>
            <a:ext cx="6592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 sz="2000" b="1" i="0" u="none" strike="noStrike" cap="none" dirty="0">
                <a:solidFill>
                  <a:schemeClr val="dk1"/>
                </a:solidFill>
                <a:latin typeface="Century Gothic"/>
                <a:ea typeface="Century Gothic"/>
                <a:cs typeface="Century Gothic"/>
                <a:sym typeface="Century Gothic"/>
              </a:rPr>
              <a:t>Задание № </a:t>
            </a:r>
            <a:r>
              <a:rPr lang="ru-RU" sz="2000" b="1" dirty="0">
                <a:solidFill>
                  <a:schemeClr val="dk1"/>
                </a:solidFill>
                <a:latin typeface="Century Gothic"/>
                <a:ea typeface="Century Gothic"/>
                <a:cs typeface="Century Gothic"/>
                <a:sym typeface="Century Gothic"/>
              </a:rPr>
              <a:t>1</a:t>
            </a:r>
            <a:r>
              <a:rPr lang="ru" sz="2000" b="1" i="0" u="none" strike="noStrike" cap="none" dirty="0">
                <a:solidFill>
                  <a:schemeClr val="dk1"/>
                </a:solidFill>
                <a:latin typeface="Century Gothic"/>
                <a:ea typeface="Century Gothic"/>
                <a:cs typeface="Century Gothic"/>
                <a:sym typeface="Century Gothic"/>
              </a:rPr>
              <a:t> </a:t>
            </a:r>
            <a:endParaRPr sz="2000" b="1" i="0" u="none" strike="noStrike" cap="none" dirty="0">
              <a:solidFill>
                <a:schemeClr val="dk1"/>
              </a:solidFill>
              <a:latin typeface="Century Gothic"/>
              <a:ea typeface="Century Gothic"/>
              <a:cs typeface="Century Gothic"/>
              <a:sym typeface="Century Gothic"/>
            </a:endParaRPr>
          </a:p>
        </p:txBody>
      </p:sp>
      <p:sp>
        <p:nvSpPr>
          <p:cNvPr id="4" name="Google Shape;395;p99"/>
          <p:cNvSpPr txBox="1">
            <a:spLocks/>
          </p:cNvSpPr>
          <p:nvPr/>
        </p:nvSpPr>
        <p:spPr>
          <a:xfrm>
            <a:off x="311709" y="459170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000"/>
            </a:pPr>
            <a:fld id="{00000000-1234-1234-1234-123412341234}" type="slidenum">
              <a:rPr lang="ru" sz="1000" smtClean="0">
                <a:solidFill>
                  <a:srgbClr val="434343"/>
                </a:solidFill>
              </a:rPr>
              <a:pPr>
                <a:buSzPts val="1000"/>
              </a:pPr>
              <a:t>3</a:t>
            </a:fld>
            <a:endParaRPr lang="ru" sz="1000" dirty="0">
              <a:solidFill>
                <a:srgbClr val="434343"/>
              </a:solidFill>
            </a:endParaRPr>
          </a:p>
        </p:txBody>
      </p:sp>
    </p:spTree>
    <p:extLst>
      <p:ext uri="{BB962C8B-B14F-4D97-AF65-F5344CB8AC3E}">
        <p14:creationId xmlns:p14="http://schemas.microsoft.com/office/powerpoint/2010/main" val="2772602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2f9c20f0db_0_57"/>
          <p:cNvSpPr txBox="1"/>
          <p:nvPr/>
        </p:nvSpPr>
        <p:spPr>
          <a:xfrm>
            <a:off x="495300" y="364339"/>
            <a:ext cx="40005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4.1. Вводные данные</a:t>
            </a:r>
            <a:endParaRPr sz="2000" b="1" i="0" u="none" strike="noStrike" cap="none" dirty="0">
              <a:solidFill>
                <a:srgbClr val="01C601"/>
              </a:solidFill>
              <a:latin typeface="Century Gothic"/>
              <a:ea typeface="Century Gothic"/>
              <a:cs typeface="Century Gothic"/>
              <a:sym typeface="Century Gothic"/>
            </a:endParaRPr>
          </a:p>
        </p:txBody>
      </p:sp>
      <p:pic>
        <p:nvPicPr>
          <p:cNvPr id="415" name="Google Shape;415;g12f9c20f0db_0_57"/>
          <p:cNvPicPr preferRelativeResize="0"/>
          <p:nvPr/>
        </p:nvPicPr>
        <p:blipFill rotWithShape="1">
          <a:blip r:embed="rId3">
            <a:alphaModFix/>
          </a:blip>
          <a:srcRect/>
          <a:stretch/>
        </p:blipFill>
        <p:spPr>
          <a:xfrm>
            <a:off x="411359" y="779317"/>
            <a:ext cx="5559377" cy="3286993"/>
          </a:xfrm>
          <a:prstGeom prst="rect">
            <a:avLst/>
          </a:prstGeom>
          <a:noFill/>
          <a:ln>
            <a:noFill/>
          </a:ln>
        </p:spPr>
      </p:pic>
      <p:pic>
        <p:nvPicPr>
          <p:cNvPr id="416" name="Google Shape;416;g12f9c20f0db_0_57"/>
          <p:cNvPicPr preferRelativeResize="0"/>
          <p:nvPr/>
        </p:nvPicPr>
        <p:blipFill rotWithShape="1">
          <a:blip r:embed="rId4">
            <a:alphaModFix/>
          </a:blip>
          <a:srcRect/>
          <a:stretch/>
        </p:blipFill>
        <p:spPr>
          <a:xfrm>
            <a:off x="5945352" y="903167"/>
            <a:ext cx="2640060" cy="1641021"/>
          </a:xfrm>
          <a:prstGeom prst="rect">
            <a:avLst/>
          </a:prstGeom>
          <a:noFill/>
          <a:ln>
            <a:noFill/>
          </a:ln>
        </p:spPr>
      </p:pic>
    </p:spTree>
    <p:extLst>
      <p:ext uri="{BB962C8B-B14F-4D97-AF65-F5344CB8AC3E}">
        <p14:creationId xmlns:p14="http://schemas.microsoft.com/office/powerpoint/2010/main" val="791566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12f9c20f0db_0_66"/>
          <p:cNvSpPr txBox="1"/>
          <p:nvPr/>
        </p:nvSpPr>
        <p:spPr>
          <a:xfrm>
            <a:off x="495300" y="364339"/>
            <a:ext cx="40005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4.1. Прототип 1</a:t>
            </a:r>
            <a:endParaRPr sz="2000" b="1" i="0" u="none" strike="noStrike" cap="none" dirty="0">
              <a:solidFill>
                <a:srgbClr val="01C601"/>
              </a:solidFill>
              <a:latin typeface="Century Gothic"/>
              <a:ea typeface="Century Gothic"/>
              <a:cs typeface="Century Gothic"/>
              <a:sym typeface="Century Gothic"/>
            </a:endParaRPr>
          </a:p>
        </p:txBody>
      </p:sp>
      <p:pic>
        <p:nvPicPr>
          <p:cNvPr id="423" name="Google Shape;423;g12f9c20f0db_0_66"/>
          <p:cNvPicPr preferRelativeResize="0"/>
          <p:nvPr/>
        </p:nvPicPr>
        <p:blipFill rotWithShape="1">
          <a:blip r:embed="rId3">
            <a:alphaModFix/>
          </a:blip>
          <a:srcRect/>
          <a:stretch/>
        </p:blipFill>
        <p:spPr>
          <a:xfrm>
            <a:off x="431800" y="806375"/>
            <a:ext cx="5913101" cy="3961976"/>
          </a:xfrm>
          <a:prstGeom prst="rect">
            <a:avLst/>
          </a:prstGeom>
          <a:noFill/>
          <a:ln>
            <a:noFill/>
          </a:ln>
        </p:spPr>
      </p:pic>
    </p:spTree>
    <p:extLst>
      <p:ext uri="{BB962C8B-B14F-4D97-AF65-F5344CB8AC3E}">
        <p14:creationId xmlns:p14="http://schemas.microsoft.com/office/powerpoint/2010/main" val="4572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2f9c20f0db_0_74"/>
          <p:cNvSpPr txBox="1"/>
          <p:nvPr/>
        </p:nvSpPr>
        <p:spPr>
          <a:xfrm>
            <a:off x="495300" y="364339"/>
            <a:ext cx="40005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4.1. Прототип 2</a:t>
            </a:r>
            <a:endParaRPr sz="2000" b="1" i="0" u="none" strike="noStrike" cap="none" dirty="0">
              <a:solidFill>
                <a:srgbClr val="01C601"/>
              </a:solidFill>
              <a:latin typeface="Century Gothic"/>
              <a:ea typeface="Century Gothic"/>
              <a:cs typeface="Century Gothic"/>
              <a:sym typeface="Century Gothic"/>
            </a:endParaRPr>
          </a:p>
        </p:txBody>
      </p:sp>
      <p:pic>
        <p:nvPicPr>
          <p:cNvPr id="430" name="Google Shape;430;g12f9c20f0db_0_74"/>
          <p:cNvPicPr preferRelativeResize="0"/>
          <p:nvPr/>
        </p:nvPicPr>
        <p:blipFill rotWithShape="1">
          <a:blip r:embed="rId3">
            <a:alphaModFix/>
          </a:blip>
          <a:srcRect/>
          <a:stretch/>
        </p:blipFill>
        <p:spPr>
          <a:xfrm>
            <a:off x="404045" y="1574669"/>
            <a:ext cx="6873227" cy="2766150"/>
          </a:xfrm>
          <a:prstGeom prst="rect">
            <a:avLst/>
          </a:prstGeom>
          <a:noFill/>
          <a:ln>
            <a:noFill/>
          </a:ln>
        </p:spPr>
      </p:pic>
    </p:spTree>
    <p:extLst>
      <p:ext uri="{BB962C8B-B14F-4D97-AF65-F5344CB8AC3E}">
        <p14:creationId xmlns:p14="http://schemas.microsoft.com/office/powerpoint/2010/main" val="324952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12f9c20f0db_0_82"/>
          <p:cNvSpPr txBox="1"/>
          <p:nvPr/>
        </p:nvSpPr>
        <p:spPr>
          <a:xfrm>
            <a:off x="495300" y="364339"/>
            <a:ext cx="40005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4.1. Прототип 3</a:t>
            </a:r>
            <a:endParaRPr sz="2000" b="1" i="0" u="none" strike="noStrike" cap="none" dirty="0">
              <a:solidFill>
                <a:srgbClr val="01C601"/>
              </a:solidFill>
              <a:latin typeface="Century Gothic"/>
              <a:ea typeface="Century Gothic"/>
              <a:cs typeface="Century Gothic"/>
              <a:sym typeface="Century Gothic"/>
            </a:endParaRPr>
          </a:p>
        </p:txBody>
      </p:sp>
      <p:pic>
        <p:nvPicPr>
          <p:cNvPr id="437" name="Google Shape;437;g12f9c20f0db_0_82"/>
          <p:cNvPicPr preferRelativeResize="0"/>
          <p:nvPr/>
        </p:nvPicPr>
        <p:blipFill rotWithShape="1">
          <a:blip r:embed="rId3">
            <a:alphaModFix/>
          </a:blip>
          <a:srcRect/>
          <a:stretch/>
        </p:blipFill>
        <p:spPr>
          <a:xfrm>
            <a:off x="365188" y="1216898"/>
            <a:ext cx="5358574" cy="3592401"/>
          </a:xfrm>
          <a:prstGeom prst="rect">
            <a:avLst/>
          </a:prstGeom>
          <a:noFill/>
          <a:ln>
            <a:noFill/>
          </a:ln>
        </p:spPr>
      </p:pic>
    </p:spTree>
    <p:extLst>
      <p:ext uri="{BB962C8B-B14F-4D97-AF65-F5344CB8AC3E}">
        <p14:creationId xmlns:p14="http://schemas.microsoft.com/office/powerpoint/2010/main" val="173199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12f9c20f0db_0_90"/>
          <p:cNvSpPr txBox="1"/>
          <p:nvPr/>
        </p:nvSpPr>
        <p:spPr>
          <a:xfrm>
            <a:off x="495300" y="387037"/>
            <a:ext cx="7388700" cy="533419"/>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Задание 4.1</a:t>
            </a:r>
            <a:endParaRPr sz="2000" b="1" i="0" u="none" strike="noStrike" cap="none" dirty="0">
              <a:solidFill>
                <a:srgbClr val="01C601"/>
              </a:solidFill>
              <a:latin typeface="Century Gothic"/>
              <a:ea typeface="Century Gothic"/>
              <a:cs typeface="Century Gothic"/>
              <a:sym typeface="Century Gothic"/>
            </a:endParaRPr>
          </a:p>
        </p:txBody>
      </p:sp>
      <p:sp>
        <p:nvSpPr>
          <p:cNvPr id="444" name="Google Shape;444;g12f9c20f0db_0_90"/>
          <p:cNvSpPr txBox="1"/>
          <p:nvPr/>
        </p:nvSpPr>
        <p:spPr>
          <a:xfrm>
            <a:off x="495299" y="1243645"/>
            <a:ext cx="5112213" cy="2638013"/>
          </a:xfrm>
          <a:prstGeom prst="rect">
            <a:avLst/>
          </a:prstGeom>
          <a:noFill/>
          <a:ln>
            <a:noFill/>
          </a:ln>
        </p:spPr>
        <p:txBody>
          <a:bodyPr spcFirstLastPara="1" wrap="square" lIns="0" tIns="0" rIns="91425" bIns="91425" anchor="t" anchorCtr="0">
            <a:noAutofit/>
          </a:bodyPr>
          <a:lstStyle/>
          <a:p>
            <a:pPr marL="0" marR="0" lvl="0" indent="0" algn="just" rtl="0">
              <a:lnSpc>
                <a:spcPct val="100000"/>
              </a:lnSpc>
              <a:spcBef>
                <a:spcPts val="0"/>
              </a:spcBef>
              <a:spcAft>
                <a:spcPts val="0"/>
              </a:spcAft>
              <a:buNone/>
            </a:pPr>
            <a:r>
              <a:rPr lang="ru-RU" sz="1300" dirty="0">
                <a:solidFill>
                  <a:schemeClr val="dk1"/>
                </a:solidFill>
                <a:highlight>
                  <a:srgbClr val="FFFFFF"/>
                </a:highlight>
                <a:latin typeface="Century Gothic"/>
                <a:ea typeface="Century Gothic"/>
                <a:cs typeface="Century Gothic"/>
                <a:sym typeface="Century Gothic"/>
              </a:rPr>
              <a:t>1. </a:t>
            </a:r>
            <a:r>
              <a:rPr lang="ru-RU" sz="1300" b="0" i="0" u="none" strike="noStrike" cap="none" dirty="0">
                <a:solidFill>
                  <a:schemeClr val="dk1"/>
                </a:solidFill>
                <a:highlight>
                  <a:srgbClr val="FFFFFF"/>
                </a:highlight>
                <a:latin typeface="Century Gothic"/>
                <a:ea typeface="Century Gothic"/>
                <a:cs typeface="Century Gothic"/>
                <a:sym typeface="Century Gothic"/>
              </a:rPr>
              <a:t>Выберите </a:t>
            </a:r>
            <a:r>
              <a:rPr lang="ru-RU" sz="1300" b="0" i="0" u="none" strike="noStrike" cap="none" dirty="0" err="1">
                <a:solidFill>
                  <a:schemeClr val="dk1"/>
                </a:solidFill>
                <a:highlight>
                  <a:srgbClr val="FFFFFF"/>
                </a:highlight>
                <a:latin typeface="Century Gothic"/>
                <a:ea typeface="Century Gothic"/>
                <a:cs typeface="Century Gothic"/>
                <a:sym typeface="Century Gothic"/>
              </a:rPr>
              <a:t>Продакт</a:t>
            </a:r>
            <a:r>
              <a:rPr lang="ru-RU" sz="1300" b="0" i="0" u="none" strike="noStrike" cap="none" dirty="0">
                <a:solidFill>
                  <a:schemeClr val="dk1"/>
                </a:solidFill>
                <a:highlight>
                  <a:srgbClr val="FFFFFF"/>
                </a:highlight>
                <a:latin typeface="Century Gothic"/>
                <a:ea typeface="Century Gothic"/>
                <a:cs typeface="Century Gothic"/>
                <a:sym typeface="Century Gothic"/>
              </a:rPr>
              <a:t> Менеджера в вашей группе.</a:t>
            </a:r>
            <a:endParaRPr dirty="0"/>
          </a:p>
          <a:p>
            <a:pPr marL="457200" marR="0" lvl="0" indent="0" algn="just" rtl="0">
              <a:lnSpc>
                <a:spcPct val="100000"/>
              </a:lnSpc>
              <a:spcBef>
                <a:spcPts val="0"/>
              </a:spcBef>
              <a:spcAft>
                <a:spcPts val="0"/>
              </a:spcAft>
              <a:buNone/>
            </a:pPr>
            <a:endParaRPr dirty="0"/>
          </a:p>
          <a:p>
            <a:pPr marL="0" marR="0" lvl="0" indent="0" algn="just" rtl="0">
              <a:lnSpc>
                <a:spcPct val="100000"/>
              </a:lnSpc>
              <a:spcBef>
                <a:spcPts val="0"/>
              </a:spcBef>
              <a:spcAft>
                <a:spcPts val="0"/>
              </a:spcAft>
              <a:buNone/>
            </a:pPr>
            <a:r>
              <a:rPr lang="ru-RU" sz="1300" dirty="0">
                <a:solidFill>
                  <a:schemeClr val="dk1"/>
                </a:solidFill>
                <a:highlight>
                  <a:srgbClr val="FFFFFF"/>
                </a:highlight>
                <a:latin typeface="Century Gothic"/>
                <a:ea typeface="Century Gothic"/>
                <a:cs typeface="Century Gothic"/>
                <a:sym typeface="Century Gothic"/>
              </a:rPr>
              <a:t>2.</a:t>
            </a:r>
            <a:r>
              <a:rPr lang="ru-RU" sz="1300" b="0" i="0" u="none" strike="noStrike" cap="none" dirty="0">
                <a:solidFill>
                  <a:schemeClr val="dk1"/>
                </a:solidFill>
                <a:highlight>
                  <a:srgbClr val="FFFFFF"/>
                </a:highlight>
                <a:latin typeface="Century Gothic"/>
                <a:ea typeface="Century Gothic"/>
                <a:cs typeface="Century Gothic"/>
                <a:sym typeface="Century Gothic"/>
              </a:rPr>
              <a:t>Продакт проводит коридорное тестирование – показывает всем членам рабочей группы три прототипа. Нужно выбрать из трех прототип один, самый удачный, по мнению респондента.</a:t>
            </a:r>
            <a:endParaRPr sz="1400" b="0" i="0" u="none" strike="noStrike" cap="none" dirty="0">
              <a:solidFill>
                <a:srgbClr val="000000"/>
              </a:solidFill>
              <a:latin typeface="Arial"/>
              <a:ea typeface="Arial"/>
              <a:cs typeface="Arial"/>
              <a:sym typeface="Arial"/>
            </a:endParaRPr>
          </a:p>
          <a:p>
            <a:pPr marL="247650" marR="0" lvl="0" indent="-158750" algn="just" rtl="0">
              <a:lnSpc>
                <a:spcPct val="100000"/>
              </a:lnSpc>
              <a:spcBef>
                <a:spcPts val="0"/>
              </a:spcBef>
              <a:spcAft>
                <a:spcPts val="0"/>
              </a:spcAft>
              <a:buClr>
                <a:srgbClr val="36B34A"/>
              </a:buClr>
              <a:buSzPts val="1400"/>
              <a:buFont typeface="Arial"/>
              <a:buNone/>
            </a:pPr>
            <a:endParaRPr sz="1300" b="0" i="0" u="none" strike="noStrike" cap="none" dirty="0">
              <a:solidFill>
                <a:schemeClr val="dk1"/>
              </a:solidFill>
              <a:highlight>
                <a:srgbClr val="FFFFFF"/>
              </a:highlight>
              <a:latin typeface="Century Gothic"/>
              <a:ea typeface="Century Gothic"/>
              <a:cs typeface="Century Gothic"/>
              <a:sym typeface="Century Gothic"/>
            </a:endParaRPr>
          </a:p>
          <a:p>
            <a:pPr marL="0" marR="0" lvl="0" indent="0" algn="just" rtl="0">
              <a:lnSpc>
                <a:spcPct val="100000"/>
              </a:lnSpc>
              <a:spcBef>
                <a:spcPts val="0"/>
              </a:spcBef>
              <a:spcAft>
                <a:spcPts val="0"/>
              </a:spcAft>
              <a:buNone/>
            </a:pPr>
            <a:r>
              <a:rPr lang="ru-RU" sz="1300" dirty="0">
                <a:solidFill>
                  <a:schemeClr val="dk1"/>
                </a:solidFill>
                <a:highlight>
                  <a:srgbClr val="FFFFFF"/>
                </a:highlight>
                <a:latin typeface="Century Gothic"/>
                <a:ea typeface="Century Gothic"/>
                <a:cs typeface="Century Gothic"/>
                <a:sym typeface="Century Gothic"/>
              </a:rPr>
              <a:t>3.</a:t>
            </a:r>
            <a:r>
              <a:rPr lang="ru-RU" sz="1300" b="0" i="0" u="none" strike="noStrike" cap="none" dirty="0">
                <a:solidFill>
                  <a:schemeClr val="dk1"/>
                </a:solidFill>
                <a:highlight>
                  <a:srgbClr val="FFFFFF"/>
                </a:highlight>
                <a:latin typeface="Century Gothic"/>
                <a:ea typeface="Century Gothic"/>
                <a:cs typeface="Century Gothic"/>
                <a:sym typeface="Century Gothic"/>
              </a:rPr>
              <a:t>Зафиксируйте выбранный большинством прототип и запишите аргументы в пользу этого выбора. В формате: </a:t>
            </a:r>
            <a:endParaRPr sz="1400" b="0" i="0" u="none" strike="noStrike" cap="none" dirty="0">
              <a:solidFill>
                <a:srgbClr val="000000"/>
              </a:solidFill>
              <a:latin typeface="Arial"/>
              <a:ea typeface="Arial"/>
              <a:cs typeface="Arial"/>
              <a:sym typeface="Arial"/>
            </a:endParaRPr>
          </a:p>
          <a:p>
            <a:pPr marL="247650" marR="0" lvl="0" indent="-158750" algn="just" rtl="0">
              <a:lnSpc>
                <a:spcPct val="100000"/>
              </a:lnSpc>
              <a:spcBef>
                <a:spcPts val="0"/>
              </a:spcBef>
              <a:spcAft>
                <a:spcPts val="0"/>
              </a:spcAft>
              <a:buClr>
                <a:srgbClr val="36B34A"/>
              </a:buClr>
              <a:buSzPts val="1400"/>
              <a:buFont typeface="Arial"/>
              <a:buNone/>
            </a:pPr>
            <a:endParaRPr sz="1300" b="0" i="0" u="none" strike="noStrike" cap="none" dirty="0">
              <a:solidFill>
                <a:schemeClr val="dk1"/>
              </a:solidFill>
              <a:highlight>
                <a:srgbClr val="FFFFFF"/>
              </a:highlight>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300"/>
              <a:buFont typeface="Arial"/>
              <a:buNone/>
            </a:pPr>
            <a:r>
              <a:rPr lang="ru-RU" sz="1300" b="0" i="1" u="none" strike="noStrike" cap="none" dirty="0">
                <a:solidFill>
                  <a:schemeClr val="dk1"/>
                </a:solidFill>
                <a:highlight>
                  <a:srgbClr val="FFFFFF"/>
                </a:highlight>
                <a:latin typeface="Century Gothic"/>
                <a:ea typeface="Century Gothic"/>
                <a:cs typeface="Century Gothic"/>
                <a:sym typeface="Century Gothic"/>
              </a:rPr>
              <a:t>«67% людей ответили, что эта иконка понятнее; 7 человек из 10 сразу же поняли назначение кнопок…».</a:t>
            </a:r>
            <a:endParaRPr sz="1300" b="0" i="0" u="none" strike="noStrike" cap="none" dirty="0">
              <a:solidFill>
                <a:schemeClr val="dk1"/>
              </a:solidFill>
              <a:highlight>
                <a:srgbClr val="FFFFFF"/>
              </a:highlight>
              <a:latin typeface="Century Gothic"/>
              <a:ea typeface="Century Gothic"/>
              <a:cs typeface="Century Gothic"/>
              <a:sym typeface="Century Gothic"/>
            </a:endParaRPr>
          </a:p>
          <a:p>
            <a:pPr marL="247650" marR="0" lvl="0" indent="-158750" algn="just" rtl="0">
              <a:lnSpc>
                <a:spcPct val="100000"/>
              </a:lnSpc>
              <a:spcBef>
                <a:spcPts val="0"/>
              </a:spcBef>
              <a:spcAft>
                <a:spcPts val="0"/>
              </a:spcAft>
              <a:buClr>
                <a:srgbClr val="36B34A"/>
              </a:buClr>
              <a:buSzPts val="1400"/>
              <a:buFont typeface="Arial"/>
              <a:buNone/>
            </a:pPr>
            <a:endParaRPr sz="1300" b="0" i="0" u="none" strike="noStrike" cap="none" dirty="0">
              <a:solidFill>
                <a:schemeClr val="dk1"/>
              </a:solidFill>
              <a:highlight>
                <a:srgbClr val="FFFFFF"/>
              </a:highlight>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36B34A"/>
              </a:buClr>
              <a:buSzPts val="1400"/>
              <a:buFont typeface="Arial"/>
              <a:buNone/>
            </a:pPr>
            <a:endParaRPr sz="1300" b="0" i="0" u="none" strike="noStrike" cap="none" dirty="0">
              <a:solidFill>
                <a:schemeClr val="dk1"/>
              </a:solidFill>
              <a:highlight>
                <a:srgbClr val="FFFFFF"/>
              </a:highlight>
              <a:latin typeface="Century Gothic"/>
              <a:ea typeface="Century Gothic"/>
              <a:cs typeface="Century Gothic"/>
              <a:sym typeface="Century Gothic"/>
            </a:endParaRPr>
          </a:p>
          <a:p>
            <a:pPr marL="171450" marR="0" lvl="0" indent="-95250" algn="l" rtl="0">
              <a:lnSpc>
                <a:spcPct val="100000"/>
              </a:lnSpc>
              <a:spcBef>
                <a:spcPts val="0"/>
              </a:spcBef>
              <a:spcAft>
                <a:spcPts val="0"/>
              </a:spcAft>
              <a:buClr>
                <a:srgbClr val="000000"/>
              </a:buClr>
              <a:buSzPts val="1200"/>
              <a:buFont typeface="Arial"/>
              <a:buNone/>
            </a:pPr>
            <a:endParaRPr sz="1300" b="0" i="0" u="none" strike="noStrike" cap="none" dirty="0">
              <a:solidFill>
                <a:schemeClr val="dk1"/>
              </a:solidFill>
              <a:highlight>
                <a:srgbClr val="FFFFFF"/>
              </a:highlight>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endParaRPr sz="1300" b="0" i="0" u="none" strike="noStrike" cap="none" dirty="0">
              <a:solidFill>
                <a:schemeClr val="dk1"/>
              </a:solidFill>
              <a:highlight>
                <a:srgbClr val="FFFFFF"/>
              </a:highlight>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ru-RU" sz="1300" b="0" i="0" u="none" strike="noStrike" cap="none" dirty="0">
                <a:solidFill>
                  <a:schemeClr val="dk1"/>
                </a:solidFill>
                <a:highlight>
                  <a:srgbClr val="FFFFFF"/>
                </a:highlight>
                <a:latin typeface="Century Gothic"/>
                <a:ea typeface="Century Gothic"/>
                <a:cs typeface="Century Gothic"/>
                <a:sym typeface="Century Gothic"/>
              </a:rPr>
              <a:t> </a:t>
            </a:r>
            <a:endParaRPr sz="13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ru-RU" sz="1300" b="0" i="0" u="none" strike="noStrike" cap="none" dirty="0">
                <a:solidFill>
                  <a:schemeClr val="dk1"/>
                </a:solidFill>
                <a:highlight>
                  <a:srgbClr val="FFFFFF"/>
                </a:highlight>
                <a:latin typeface="Century Gothic"/>
                <a:ea typeface="Century Gothic"/>
                <a:cs typeface="Century Gothic"/>
                <a:sym typeface="Century Gothic"/>
              </a:rPr>
              <a:t> </a:t>
            </a:r>
            <a:endParaRPr sz="13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332035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1300443f5d7_0_1"/>
          <p:cNvSpPr txBox="1">
            <a:spLocks noGrp="1"/>
          </p:cNvSpPr>
          <p:nvPr>
            <p:ph type="body" idx="1"/>
          </p:nvPr>
        </p:nvSpPr>
        <p:spPr>
          <a:xfrm>
            <a:off x="311700" y="916500"/>
            <a:ext cx="4254300" cy="8004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SzPts val="1600"/>
              <a:buNone/>
            </a:pPr>
            <a:r>
              <a:rPr lang="ru-RU" sz="1400" b="1">
                <a:solidFill>
                  <a:schemeClr val="dk1"/>
                </a:solidFill>
                <a:highlight>
                  <a:schemeClr val="lt1"/>
                </a:highlight>
                <a:latin typeface="Century Gothic"/>
                <a:ea typeface="Century Gothic"/>
                <a:cs typeface="Century Gothic"/>
                <a:sym typeface="Century Gothic"/>
              </a:rPr>
              <a:t>Выберите прототип - </a:t>
            </a:r>
            <a:r>
              <a:rPr lang="ru-RU" sz="1400">
                <a:solidFill>
                  <a:schemeClr val="dk1"/>
                </a:solidFill>
                <a:highlight>
                  <a:schemeClr val="lt1"/>
                </a:highlight>
                <a:latin typeface="Century Gothic"/>
                <a:ea typeface="Century Gothic"/>
                <a:cs typeface="Century Gothic"/>
                <a:sym typeface="Century Gothic"/>
              </a:rPr>
              <a:t>прототип №</a:t>
            </a:r>
            <a:endParaRPr sz="1300" i="1">
              <a:solidFill>
                <a:schemeClr val="dk1"/>
              </a:solidFill>
              <a:highlight>
                <a:schemeClr val="lt1"/>
              </a:highlight>
              <a:latin typeface="Century Gothic"/>
              <a:ea typeface="Century Gothic"/>
              <a:cs typeface="Century Gothic"/>
              <a:sym typeface="Century Gothic"/>
            </a:endParaRPr>
          </a:p>
          <a:p>
            <a:pPr marL="0" lvl="0" indent="0" algn="just" rtl="0">
              <a:lnSpc>
                <a:spcPct val="100000"/>
              </a:lnSpc>
              <a:spcBef>
                <a:spcPts val="0"/>
              </a:spcBef>
              <a:spcAft>
                <a:spcPts val="0"/>
              </a:spcAft>
              <a:buSzPts val="1600"/>
              <a:buNone/>
            </a:pPr>
            <a:endParaRPr sz="1300">
              <a:solidFill>
                <a:schemeClr val="dk1"/>
              </a:solidFill>
              <a:highlight>
                <a:schemeClr val="lt1"/>
              </a:highlight>
              <a:latin typeface="Century Gothic"/>
              <a:ea typeface="Century Gothic"/>
              <a:cs typeface="Century Gothic"/>
              <a:sym typeface="Century Gothic"/>
            </a:endParaRPr>
          </a:p>
          <a:p>
            <a:pPr marL="0" lvl="0" indent="0" algn="just" rtl="0">
              <a:lnSpc>
                <a:spcPct val="100000"/>
              </a:lnSpc>
              <a:spcBef>
                <a:spcPts val="0"/>
              </a:spcBef>
              <a:spcAft>
                <a:spcPts val="0"/>
              </a:spcAft>
              <a:buSzPts val="1600"/>
              <a:buNone/>
            </a:pPr>
            <a:r>
              <a:rPr lang="ru-RU" sz="1300" b="1">
                <a:solidFill>
                  <a:schemeClr val="dk1"/>
                </a:solidFill>
                <a:highlight>
                  <a:schemeClr val="lt1"/>
                </a:highlight>
                <a:latin typeface="Century Gothic"/>
                <a:ea typeface="Century Gothic"/>
                <a:cs typeface="Century Gothic"/>
                <a:sym typeface="Century Gothic"/>
              </a:rPr>
              <a:t>Запишите аргументы в пользу этого выбора:</a:t>
            </a:r>
            <a:endParaRPr b="1"/>
          </a:p>
        </p:txBody>
      </p:sp>
      <p:sp>
        <p:nvSpPr>
          <p:cNvPr id="451" name="Google Shape;451;g1300443f5d7_0_1"/>
          <p:cNvSpPr txBox="1"/>
          <p:nvPr/>
        </p:nvSpPr>
        <p:spPr>
          <a:xfrm>
            <a:off x="431800" y="384895"/>
            <a:ext cx="7388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4.1. Заполните</a:t>
            </a:r>
            <a:endParaRPr sz="2000" b="1" i="0" u="none" strike="noStrike" cap="none" dirty="0">
              <a:solidFill>
                <a:srgbClr val="01C601"/>
              </a:solidFill>
              <a:latin typeface="Century Gothic"/>
              <a:ea typeface="Century Gothic"/>
              <a:cs typeface="Century Gothic"/>
              <a:sym typeface="Century Gothic"/>
            </a:endParaRPr>
          </a:p>
        </p:txBody>
      </p:sp>
      <p:sp>
        <p:nvSpPr>
          <p:cNvPr id="452" name="Google Shape;452;g1300443f5d7_0_1"/>
          <p:cNvSpPr txBox="1"/>
          <p:nvPr/>
        </p:nvSpPr>
        <p:spPr>
          <a:xfrm>
            <a:off x="311700" y="1682900"/>
            <a:ext cx="7346100" cy="2770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53634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2f9c20f0db_0_122"/>
          <p:cNvSpPr txBox="1"/>
          <p:nvPr/>
        </p:nvSpPr>
        <p:spPr>
          <a:xfrm>
            <a:off x="495300" y="1818125"/>
            <a:ext cx="5864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100" b="1" i="0" u="none" strike="noStrike" cap="none" dirty="0">
                <a:solidFill>
                  <a:srgbClr val="01C601"/>
                </a:solidFill>
                <a:latin typeface="Century Gothic"/>
                <a:ea typeface="Century Gothic"/>
                <a:cs typeface="Century Gothic"/>
                <a:sym typeface="Century Gothic"/>
              </a:rPr>
              <a:t>Задание 4.2. </a:t>
            </a:r>
            <a:endParaRPr sz="2100" b="1" i="0" u="none" strike="noStrike" cap="none" dirty="0">
              <a:solidFill>
                <a:srgbClr val="01C60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Arial"/>
              <a:buNone/>
            </a:pPr>
            <a:r>
              <a:rPr lang="ru-RU" sz="2100" b="1" i="0" u="none" strike="noStrike" cap="none" dirty="0">
                <a:solidFill>
                  <a:srgbClr val="01C601"/>
                </a:solidFill>
                <a:latin typeface="Century Gothic"/>
                <a:ea typeface="Century Gothic"/>
                <a:cs typeface="Century Gothic"/>
                <a:sym typeface="Century Gothic"/>
              </a:rPr>
              <a:t>Дизайн онлайн e-</a:t>
            </a:r>
            <a:r>
              <a:rPr lang="ru-RU" sz="2100" b="1" i="0" u="none" strike="noStrike" cap="none" dirty="0" err="1">
                <a:solidFill>
                  <a:srgbClr val="01C601"/>
                </a:solidFill>
                <a:latin typeface="Century Gothic"/>
                <a:ea typeface="Century Gothic"/>
                <a:cs typeface="Century Gothic"/>
                <a:sym typeface="Century Gothic"/>
              </a:rPr>
              <a:t>commerce</a:t>
            </a:r>
            <a:r>
              <a:rPr lang="ru-RU" sz="2100" b="1" i="0" u="none" strike="noStrike" cap="none" dirty="0">
                <a:solidFill>
                  <a:srgbClr val="01C601"/>
                </a:solidFill>
                <a:latin typeface="Century Gothic"/>
                <a:ea typeface="Century Gothic"/>
                <a:cs typeface="Century Gothic"/>
                <a:sym typeface="Century Gothic"/>
              </a:rPr>
              <a:t> платформы</a:t>
            </a:r>
            <a:endParaRPr sz="2100" b="1" i="0" u="none" strike="noStrike" cap="none" dirty="0">
              <a:solidFill>
                <a:srgbClr val="01C60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827456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88"/>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4.2. Вводные данные</a:t>
            </a:r>
            <a:endParaRPr dirty="0">
              <a:latin typeface="Century Gothic"/>
              <a:ea typeface="Century Gothic"/>
              <a:cs typeface="Century Gothic"/>
              <a:sym typeface="Century Gothic"/>
            </a:endParaRPr>
          </a:p>
        </p:txBody>
      </p:sp>
      <p:sp>
        <p:nvSpPr>
          <p:cNvPr id="464" name="Google Shape;464;p88"/>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37</a:t>
            </a:fld>
            <a:endParaRPr sz="1000" b="0" i="0" u="none" strike="noStrike" cap="none">
              <a:solidFill>
                <a:srgbClr val="434343"/>
              </a:solidFill>
              <a:latin typeface="Arial"/>
              <a:ea typeface="Arial"/>
              <a:cs typeface="Arial"/>
              <a:sym typeface="Arial"/>
            </a:endParaRPr>
          </a:p>
        </p:txBody>
      </p:sp>
      <p:sp>
        <p:nvSpPr>
          <p:cNvPr id="465" name="Google Shape;465;p88"/>
          <p:cNvSpPr txBox="1">
            <a:spLocks noGrp="1"/>
          </p:cNvSpPr>
          <p:nvPr>
            <p:ph type="body" idx="1"/>
          </p:nvPr>
        </p:nvSpPr>
        <p:spPr>
          <a:xfrm>
            <a:off x="355600" y="860900"/>
            <a:ext cx="4615500" cy="3686400"/>
          </a:xfrm>
          <a:prstGeom prst="rect">
            <a:avLst/>
          </a:prstGeom>
          <a:noFill/>
          <a:ln>
            <a:noFill/>
          </a:ln>
        </p:spPr>
        <p:txBody>
          <a:bodyPr spcFirstLastPara="1" wrap="square" lIns="91425" tIns="91425" rIns="91425" bIns="91425" anchor="t" anchorCtr="0">
            <a:spAutoFit/>
          </a:bodyPr>
          <a:lstStyle/>
          <a:p>
            <a:pPr marL="349250" lvl="0" indent="-342900" algn="just" rtl="0">
              <a:lnSpc>
                <a:spcPct val="150000"/>
              </a:lnSpc>
              <a:spcBef>
                <a:spcPts val="0"/>
              </a:spcBef>
              <a:spcAft>
                <a:spcPts val="0"/>
              </a:spcAft>
              <a:buClr>
                <a:schemeClr val="dk2"/>
              </a:buClr>
              <a:buSzPts val="1300"/>
              <a:buAutoNum type="arabicPeriod"/>
            </a:pPr>
            <a:r>
              <a:rPr lang="ru-RU" sz="1300">
                <a:solidFill>
                  <a:schemeClr val="dk1"/>
                </a:solidFill>
                <a:highlight>
                  <a:schemeClr val="lt1"/>
                </a:highlight>
                <a:latin typeface="Century Gothic"/>
                <a:ea typeface="Century Gothic"/>
                <a:cs typeface="Century Gothic"/>
                <a:sym typeface="Century Gothic"/>
              </a:rPr>
              <a:t>Представьте себе, что вы собираетесь строить интернет-магазин для онлайн торговли автозапчастями. Заказчик портала - один из официальных оптовых дистрибьюторов крупнейших производителей автозапчастей. Хотят продавать большую часть своим покупателям в онлайне. Дизайнер сделал вам прототипы сайта. Нужно их оценить и сравнить с конкурентами.</a:t>
            </a:r>
            <a:endParaRPr sz="1300">
              <a:solidFill>
                <a:schemeClr val="dk1"/>
              </a:solidFill>
              <a:highlight>
                <a:schemeClr val="lt1"/>
              </a:highlight>
              <a:latin typeface="Century Gothic"/>
              <a:ea typeface="Century Gothic"/>
              <a:cs typeface="Century Gothic"/>
              <a:sym typeface="Century Gothic"/>
            </a:endParaRPr>
          </a:p>
          <a:p>
            <a:pPr marL="800100" lvl="0" indent="-241300" algn="just" rtl="0">
              <a:lnSpc>
                <a:spcPct val="150000"/>
              </a:lnSpc>
              <a:spcBef>
                <a:spcPts val="0"/>
              </a:spcBef>
              <a:spcAft>
                <a:spcPts val="0"/>
              </a:spcAft>
              <a:buSzPts val="1600"/>
              <a:buFont typeface="Arial"/>
              <a:buNone/>
            </a:pPr>
            <a:endParaRPr sz="1300">
              <a:solidFill>
                <a:schemeClr val="dk1"/>
              </a:solidFill>
              <a:highlight>
                <a:schemeClr val="lt1"/>
              </a:highlight>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200"/>
              <a:buFont typeface="Arial"/>
              <a:buNone/>
            </a:pPr>
            <a:r>
              <a:rPr lang="ru-RU" sz="1300">
                <a:solidFill>
                  <a:schemeClr val="dk1"/>
                </a:solidFill>
                <a:highlight>
                  <a:schemeClr val="lt1"/>
                </a:highlight>
                <a:latin typeface="Century Gothic"/>
                <a:ea typeface="Century Gothic"/>
                <a:cs typeface="Century Gothic"/>
                <a:sym typeface="Century Gothic"/>
              </a:rPr>
              <a:t> </a:t>
            </a:r>
            <a:endParaRPr sz="130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a:solidFill>
                <a:schemeClr val="dk1"/>
              </a:solidFill>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899716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2f9c20f0db_0_135"/>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4.2. Вводные данные</a:t>
            </a:r>
            <a:endParaRPr dirty="0">
              <a:latin typeface="Century Gothic"/>
              <a:ea typeface="Century Gothic"/>
              <a:cs typeface="Century Gothic"/>
              <a:sym typeface="Century Gothic"/>
            </a:endParaRPr>
          </a:p>
        </p:txBody>
      </p:sp>
      <p:sp>
        <p:nvSpPr>
          <p:cNvPr id="471" name="Google Shape;471;g12f9c20f0db_0_135"/>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38</a:t>
            </a:fld>
            <a:endParaRPr sz="1000" b="0" i="0" u="none" strike="noStrike" cap="none">
              <a:solidFill>
                <a:srgbClr val="434343"/>
              </a:solidFill>
              <a:latin typeface="Arial"/>
              <a:ea typeface="Arial"/>
              <a:cs typeface="Arial"/>
              <a:sym typeface="Arial"/>
            </a:endParaRPr>
          </a:p>
        </p:txBody>
      </p:sp>
      <p:sp>
        <p:nvSpPr>
          <p:cNvPr id="472" name="Google Shape;472;g12f9c20f0db_0_135"/>
          <p:cNvSpPr txBox="1">
            <a:spLocks noGrp="1"/>
          </p:cNvSpPr>
          <p:nvPr>
            <p:ph type="body" idx="1"/>
          </p:nvPr>
        </p:nvSpPr>
        <p:spPr>
          <a:xfrm>
            <a:off x="355600" y="860900"/>
            <a:ext cx="4615500" cy="45870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Clr>
                <a:schemeClr val="dk1"/>
              </a:buClr>
              <a:buSzPts val="1300"/>
              <a:buFont typeface="Arial"/>
              <a:buNone/>
            </a:pPr>
            <a:r>
              <a:rPr lang="ru-RU" sz="1300">
                <a:solidFill>
                  <a:schemeClr val="dk1"/>
                </a:solidFill>
                <a:highlight>
                  <a:schemeClr val="lt1"/>
                </a:highlight>
                <a:latin typeface="Century Gothic"/>
                <a:ea typeface="Century Gothic"/>
                <a:cs typeface="Century Gothic"/>
                <a:sym typeface="Century Gothic"/>
              </a:rPr>
              <a:t>E-commerce платформа по торговле автозапчастями. Заказы идут под конкретные автомобили и требуется идентификация детали под конкретный автомобиль.</a:t>
            </a:r>
            <a:endParaRPr sz="1300">
              <a:solidFill>
                <a:schemeClr val="dk1"/>
              </a:solidFill>
            </a:endParaRPr>
          </a:p>
          <a:p>
            <a:pPr marL="0" lvl="0" indent="0" algn="just" rtl="0">
              <a:lnSpc>
                <a:spcPct val="100000"/>
              </a:lnSpc>
              <a:spcBef>
                <a:spcPts val="0"/>
              </a:spcBef>
              <a:spcAft>
                <a:spcPts val="0"/>
              </a:spcAft>
              <a:buClr>
                <a:schemeClr val="dk1"/>
              </a:buClr>
              <a:buSzPts val="1300"/>
              <a:buFont typeface="Arial"/>
              <a:buNone/>
            </a:pPr>
            <a:endParaRPr sz="1300">
              <a:solidFill>
                <a:schemeClr val="dk1"/>
              </a:solidFill>
              <a:highlight>
                <a:schemeClr val="lt1"/>
              </a:highlight>
              <a:latin typeface="Century Gothic"/>
              <a:ea typeface="Century Gothic"/>
              <a:cs typeface="Century Gothic"/>
              <a:sym typeface="Century Gothic"/>
            </a:endParaRPr>
          </a:p>
          <a:p>
            <a:pPr marL="0" lvl="0" indent="0" algn="just" rtl="0">
              <a:lnSpc>
                <a:spcPct val="100000"/>
              </a:lnSpc>
              <a:spcBef>
                <a:spcPts val="0"/>
              </a:spcBef>
              <a:spcAft>
                <a:spcPts val="0"/>
              </a:spcAft>
              <a:buClr>
                <a:schemeClr val="dk1"/>
              </a:buClr>
              <a:buSzPts val="1300"/>
              <a:buFont typeface="Arial"/>
              <a:buNone/>
            </a:pPr>
            <a:r>
              <a:rPr lang="ru-RU" sz="1300">
                <a:solidFill>
                  <a:schemeClr val="dk1"/>
                </a:solidFill>
                <a:highlight>
                  <a:schemeClr val="lt1"/>
                </a:highlight>
                <a:latin typeface="Century Gothic"/>
                <a:ea typeface="Century Gothic"/>
                <a:cs typeface="Century Gothic"/>
                <a:sym typeface="Century Gothic"/>
              </a:rPr>
              <a:t>Основная особенность этого рынка заключается в том, что здесь сотни тысяч, миллионы артикулов. Каждая деталь существует во множестве вариантов, отличающихся не только маркой автомобиля, но и конкретной его модификацией, которых может быть очень много. Мало того, каждая оригинальная деталь имеет несколько своих аналогов от разных производителей. Все эти аналоги тоже могут чуть-чуть отличаться. И, конечно же, все они разные по ценам. В интернет-магазине их нужно максимально точно сортировать/фильтровать и выводить в поиске для клиентов, чтобы Заказчик получал именно ту деталь, которую хотел купить.</a:t>
            </a:r>
            <a:endParaRPr sz="1400">
              <a:solidFill>
                <a:schemeClr val="dk1"/>
              </a:solidFill>
              <a:highlight>
                <a:schemeClr val="lt1"/>
              </a:highlight>
              <a:latin typeface="Century Gothic"/>
              <a:ea typeface="Century Gothic"/>
              <a:cs typeface="Century Gothic"/>
              <a:sym typeface="Century Gothic"/>
            </a:endParaRPr>
          </a:p>
          <a:p>
            <a:pPr marL="800100" lvl="0" indent="-241300" algn="just" rtl="0">
              <a:lnSpc>
                <a:spcPct val="150000"/>
              </a:lnSpc>
              <a:spcBef>
                <a:spcPts val="0"/>
              </a:spcBef>
              <a:spcAft>
                <a:spcPts val="0"/>
              </a:spcAft>
              <a:buSzPts val="1600"/>
              <a:buFont typeface="Arial"/>
              <a:buNone/>
            </a:pPr>
            <a:endParaRPr sz="1300">
              <a:solidFill>
                <a:schemeClr val="dk1"/>
              </a:solidFill>
              <a:highlight>
                <a:schemeClr val="lt1"/>
              </a:highlight>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200"/>
              <a:buFont typeface="Arial"/>
              <a:buNone/>
            </a:pPr>
            <a:r>
              <a:rPr lang="ru-RU" sz="1300">
                <a:solidFill>
                  <a:schemeClr val="dk1"/>
                </a:solidFill>
                <a:highlight>
                  <a:schemeClr val="lt1"/>
                </a:highlight>
                <a:latin typeface="Century Gothic"/>
                <a:ea typeface="Century Gothic"/>
                <a:cs typeface="Century Gothic"/>
                <a:sym typeface="Century Gothic"/>
              </a:rPr>
              <a:t> </a:t>
            </a:r>
            <a:endParaRPr sz="130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a:solidFill>
                <a:schemeClr val="dk1"/>
              </a:solidFill>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3019038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12f9c20f0db_0_141"/>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4.2. Вводные данные</a:t>
            </a:r>
            <a:endParaRPr dirty="0">
              <a:latin typeface="Century Gothic"/>
              <a:ea typeface="Century Gothic"/>
              <a:cs typeface="Century Gothic"/>
              <a:sym typeface="Century Gothic"/>
            </a:endParaRPr>
          </a:p>
        </p:txBody>
      </p:sp>
      <p:sp>
        <p:nvSpPr>
          <p:cNvPr id="478" name="Google Shape;478;g12f9c20f0db_0_141"/>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39</a:t>
            </a:fld>
            <a:endParaRPr sz="1000" b="0" i="0" u="none" strike="noStrike" cap="none">
              <a:solidFill>
                <a:srgbClr val="434343"/>
              </a:solidFill>
              <a:latin typeface="Arial"/>
              <a:ea typeface="Arial"/>
              <a:cs typeface="Arial"/>
              <a:sym typeface="Arial"/>
            </a:endParaRPr>
          </a:p>
        </p:txBody>
      </p:sp>
      <p:sp>
        <p:nvSpPr>
          <p:cNvPr id="479" name="Google Shape;479;g12f9c20f0db_0_141"/>
          <p:cNvSpPr txBox="1">
            <a:spLocks noGrp="1"/>
          </p:cNvSpPr>
          <p:nvPr>
            <p:ph type="body" idx="1"/>
          </p:nvPr>
        </p:nvSpPr>
        <p:spPr>
          <a:xfrm>
            <a:off x="355600" y="860900"/>
            <a:ext cx="4615500" cy="3455700"/>
          </a:xfrm>
          <a:prstGeom prst="rect">
            <a:avLst/>
          </a:prstGeom>
          <a:noFill/>
          <a:ln>
            <a:noFill/>
          </a:ln>
        </p:spPr>
        <p:txBody>
          <a:bodyPr spcFirstLastPara="1" wrap="square" lIns="91425" tIns="91425" rIns="91425" bIns="91425" anchor="t" anchorCtr="0">
            <a:spAutoFit/>
          </a:bodyPr>
          <a:lstStyle/>
          <a:p>
            <a:pPr marL="247650" lvl="0" indent="-247650" algn="just" rtl="0">
              <a:lnSpc>
                <a:spcPct val="150000"/>
              </a:lnSpc>
              <a:spcBef>
                <a:spcPts val="0"/>
              </a:spcBef>
              <a:spcAft>
                <a:spcPts val="0"/>
              </a:spcAft>
              <a:buClr>
                <a:srgbClr val="36B34A"/>
              </a:buClr>
              <a:buSzPts val="1400"/>
              <a:buAutoNum type="arabicPeriod"/>
            </a:pPr>
            <a:r>
              <a:rPr lang="ru-RU" sz="1300">
                <a:solidFill>
                  <a:srgbClr val="242327"/>
                </a:solidFill>
                <a:highlight>
                  <a:schemeClr val="lt1"/>
                </a:highlight>
                <a:latin typeface="Century Gothic"/>
                <a:ea typeface="Century Gothic"/>
                <a:cs typeface="Century Gothic"/>
                <a:sym typeface="Century Gothic"/>
              </a:rPr>
              <a:t>Посмотрите на три разных варианта дизайна. №1 – наша платформа, №2 и №3 – конкуренты.  </a:t>
            </a:r>
            <a:endParaRPr sz="1400">
              <a:solidFill>
                <a:schemeClr val="dk1"/>
              </a:solidFill>
            </a:endParaRPr>
          </a:p>
          <a:p>
            <a:pPr marL="247650" lvl="0" indent="-247650" algn="just" rtl="0">
              <a:lnSpc>
                <a:spcPct val="150000"/>
              </a:lnSpc>
              <a:spcBef>
                <a:spcPts val="0"/>
              </a:spcBef>
              <a:spcAft>
                <a:spcPts val="0"/>
              </a:spcAft>
              <a:buClr>
                <a:srgbClr val="36B34A"/>
              </a:buClr>
              <a:buSzPts val="1400"/>
              <a:buAutoNum type="arabicPeriod"/>
            </a:pPr>
            <a:r>
              <a:rPr lang="ru-RU" sz="1300">
                <a:solidFill>
                  <a:srgbClr val="242327"/>
                </a:solidFill>
                <a:highlight>
                  <a:schemeClr val="lt1"/>
                </a:highlight>
                <a:latin typeface="Century Gothic"/>
                <a:ea typeface="Century Gothic"/>
                <a:cs typeface="Century Gothic"/>
                <a:sym typeface="Century Gothic"/>
              </a:rPr>
              <a:t>Оцените дизайн каждой из трех платформ по шкале от 1-5. Приведите аргументы для своей оценки.</a:t>
            </a:r>
            <a:endParaRPr sz="1400">
              <a:solidFill>
                <a:schemeClr val="dk1"/>
              </a:solidFill>
            </a:endParaRPr>
          </a:p>
          <a:p>
            <a:pPr marL="247650" lvl="0" indent="-247650" algn="just" rtl="0">
              <a:lnSpc>
                <a:spcPct val="150000"/>
              </a:lnSpc>
              <a:spcBef>
                <a:spcPts val="0"/>
              </a:spcBef>
              <a:spcAft>
                <a:spcPts val="0"/>
              </a:spcAft>
              <a:buClr>
                <a:srgbClr val="36B34A"/>
              </a:buClr>
              <a:buSzPts val="1400"/>
              <a:buAutoNum type="arabicPeriod"/>
            </a:pPr>
            <a:r>
              <a:rPr lang="ru-RU" sz="1300">
                <a:solidFill>
                  <a:srgbClr val="242327"/>
                </a:solidFill>
                <a:highlight>
                  <a:schemeClr val="lt1"/>
                </a:highlight>
                <a:latin typeface="Century Gothic"/>
                <a:ea typeface="Century Gothic"/>
                <a:cs typeface="Century Gothic"/>
                <a:sym typeface="Century Gothic"/>
              </a:rPr>
              <a:t>Покритикуйте прототипы дизайнера своей платформы детально. Что нравится, что не нравится.</a:t>
            </a:r>
            <a:endParaRPr sz="1300">
              <a:solidFill>
                <a:schemeClr val="dk1"/>
              </a:solidFill>
              <a:highlight>
                <a:schemeClr val="lt1"/>
              </a:highlight>
              <a:latin typeface="Century Gothic"/>
              <a:ea typeface="Century Gothic"/>
              <a:cs typeface="Century Gothic"/>
              <a:sym typeface="Century Gothic"/>
            </a:endParaRPr>
          </a:p>
          <a:p>
            <a:pPr marL="800100" lvl="0" indent="-241300" algn="just" rtl="0">
              <a:lnSpc>
                <a:spcPct val="150000"/>
              </a:lnSpc>
              <a:spcBef>
                <a:spcPts val="0"/>
              </a:spcBef>
              <a:spcAft>
                <a:spcPts val="0"/>
              </a:spcAft>
              <a:buSzPts val="1600"/>
              <a:buFont typeface="Arial"/>
              <a:buNone/>
            </a:pPr>
            <a:endParaRPr sz="1300">
              <a:solidFill>
                <a:schemeClr val="dk1"/>
              </a:solidFill>
              <a:highlight>
                <a:schemeClr val="lt1"/>
              </a:highlight>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200"/>
              <a:buFont typeface="Arial"/>
              <a:buNone/>
            </a:pPr>
            <a:r>
              <a:rPr lang="ru-RU" sz="1300">
                <a:solidFill>
                  <a:schemeClr val="dk1"/>
                </a:solidFill>
                <a:highlight>
                  <a:schemeClr val="lt1"/>
                </a:highlight>
                <a:latin typeface="Century Gothic"/>
                <a:ea typeface="Century Gothic"/>
                <a:cs typeface="Century Gothic"/>
                <a:sym typeface="Century Gothic"/>
              </a:rPr>
              <a:t> </a:t>
            </a:r>
            <a:endParaRPr sz="130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a:solidFill>
                <a:schemeClr val="dk1"/>
              </a:solidFill>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3497245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8"/>
        <p:cNvGrpSpPr/>
        <p:nvPr/>
      </p:nvGrpSpPr>
      <p:grpSpPr>
        <a:xfrm>
          <a:off x="0" y="0"/>
          <a:ext cx="0" cy="0"/>
          <a:chOff x="0" y="0"/>
          <a:chExt cx="0" cy="0"/>
        </a:xfrm>
      </p:grpSpPr>
      <p:sp>
        <p:nvSpPr>
          <p:cNvPr id="359" name="Google Shape;359;p93"/>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Задание № 1.1</a:t>
            </a:r>
            <a:endParaRPr dirty="0">
              <a:latin typeface="Century Gothic"/>
              <a:ea typeface="Century Gothic"/>
              <a:cs typeface="Century Gothic"/>
              <a:sym typeface="Century Gothic"/>
            </a:endParaRPr>
          </a:p>
        </p:txBody>
      </p:sp>
      <p:sp>
        <p:nvSpPr>
          <p:cNvPr id="360" name="Google Shape;360;p93"/>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4</a:t>
            </a:fld>
            <a:endParaRPr sz="1000" b="0" i="0" u="none" strike="noStrike" cap="none">
              <a:solidFill>
                <a:srgbClr val="434343"/>
              </a:solidFill>
              <a:latin typeface="Arial"/>
              <a:ea typeface="Arial"/>
              <a:cs typeface="Arial"/>
              <a:sym typeface="Arial"/>
            </a:endParaRPr>
          </a:p>
        </p:txBody>
      </p:sp>
      <p:sp>
        <p:nvSpPr>
          <p:cNvPr id="361" name="Google Shape;361;p93"/>
          <p:cNvSpPr txBox="1">
            <a:spLocks noGrp="1"/>
          </p:cNvSpPr>
          <p:nvPr>
            <p:ph type="body" idx="1"/>
          </p:nvPr>
        </p:nvSpPr>
        <p:spPr>
          <a:xfrm>
            <a:off x="279400" y="860900"/>
            <a:ext cx="4782600" cy="2385900"/>
          </a:xfrm>
          <a:prstGeom prst="rect">
            <a:avLst/>
          </a:prstGeom>
          <a:noFill/>
          <a:ln>
            <a:noFill/>
          </a:ln>
        </p:spPr>
        <p:txBody>
          <a:bodyPr spcFirstLastPara="1" wrap="square" lIns="91425" tIns="91425" rIns="91425" bIns="91425" anchor="t" anchorCtr="0">
            <a:spAutoFit/>
          </a:bodyPr>
          <a:lstStyle/>
          <a:p>
            <a:pPr marL="457200" lvl="0" indent="-311150" algn="just" rtl="0">
              <a:lnSpc>
                <a:spcPct val="100000"/>
              </a:lnSpc>
              <a:spcBef>
                <a:spcPts val="0"/>
              </a:spcBef>
              <a:spcAft>
                <a:spcPts val="0"/>
              </a:spcAft>
              <a:buSzPts val="1300"/>
              <a:buFont typeface="Century Gothic"/>
              <a:buAutoNum type="arabicPeriod"/>
            </a:pPr>
            <a:r>
              <a:rPr lang="ru" sz="1300" b="1" dirty="0">
                <a:solidFill>
                  <a:srgbClr val="242327"/>
                </a:solidFill>
                <a:highlight>
                  <a:schemeClr val="lt1"/>
                </a:highlight>
                <a:latin typeface="Century Gothic"/>
                <a:ea typeface="Century Gothic"/>
                <a:cs typeface="Century Gothic"/>
                <a:sym typeface="Century Gothic"/>
              </a:rPr>
              <a:t>Представьте себе, что вы собираетесь строить мобильное приложение для доставки продуктов питания. </a:t>
            </a:r>
            <a:endParaRPr sz="1300" b="1" dirty="0">
              <a:solidFill>
                <a:srgbClr val="242327"/>
              </a:solidFill>
              <a:highlight>
                <a:schemeClr val="lt1"/>
              </a:highlight>
              <a:latin typeface="Century Gothic"/>
              <a:ea typeface="Century Gothic"/>
              <a:cs typeface="Century Gothic"/>
              <a:sym typeface="Century Gothic"/>
            </a:endParaRPr>
          </a:p>
          <a:p>
            <a:pPr marL="457200" lvl="0" indent="-311150" algn="just" rtl="0">
              <a:lnSpc>
                <a:spcPct val="100000"/>
              </a:lnSpc>
              <a:spcBef>
                <a:spcPts val="0"/>
              </a:spcBef>
              <a:spcAft>
                <a:spcPts val="0"/>
              </a:spcAft>
              <a:buSzPts val="1300"/>
              <a:buFont typeface="Century Gothic"/>
              <a:buAutoNum type="arabicPeriod"/>
            </a:pPr>
            <a:r>
              <a:rPr lang="ru" sz="1300" b="1" dirty="0">
                <a:solidFill>
                  <a:srgbClr val="242327"/>
                </a:solidFill>
                <a:highlight>
                  <a:schemeClr val="lt1"/>
                </a:highlight>
                <a:latin typeface="Century Gothic"/>
                <a:ea typeface="Century Gothic"/>
                <a:cs typeface="Century Gothic"/>
                <a:sym typeface="Century Gothic"/>
              </a:rPr>
              <a:t>Заполните Шаблон Ценностного Предложения.</a:t>
            </a:r>
            <a:endParaRPr sz="1300" b="1" dirty="0">
              <a:solidFill>
                <a:srgbClr val="242327"/>
              </a:solidFill>
              <a:highlight>
                <a:schemeClr val="lt1"/>
              </a:highlight>
              <a:latin typeface="Century Gothic"/>
              <a:ea typeface="Century Gothic"/>
              <a:cs typeface="Century Gothic"/>
              <a:sym typeface="Century Gothic"/>
            </a:endParaRPr>
          </a:p>
          <a:p>
            <a:pPr marL="457200" lvl="0" indent="-311150" algn="just" rtl="0">
              <a:lnSpc>
                <a:spcPct val="100000"/>
              </a:lnSpc>
              <a:spcBef>
                <a:spcPts val="0"/>
              </a:spcBef>
              <a:spcAft>
                <a:spcPts val="0"/>
              </a:spcAft>
              <a:buSzPts val="1300"/>
              <a:buFont typeface="Century Gothic"/>
              <a:buAutoNum type="arabicPeriod"/>
            </a:pPr>
            <a:r>
              <a:rPr lang="ru" sz="1300" b="1" dirty="0">
                <a:solidFill>
                  <a:srgbClr val="242327"/>
                </a:solidFill>
                <a:highlight>
                  <a:schemeClr val="lt1"/>
                </a:highlight>
                <a:latin typeface="Century Gothic"/>
                <a:ea typeface="Century Gothic"/>
                <a:cs typeface="Century Gothic"/>
                <a:sym typeface="Century Gothic"/>
              </a:rPr>
              <a:t>Сформулируйте UVP, USP и слоган.</a:t>
            </a:r>
            <a:endParaRPr dirty="0">
              <a:solidFill>
                <a:schemeClr val="dk1"/>
              </a:solidFill>
            </a:endParaRPr>
          </a:p>
          <a:p>
            <a:pPr marL="0" lvl="0" indent="0" algn="l" rtl="0">
              <a:lnSpc>
                <a:spcPct val="100000"/>
              </a:lnSpc>
              <a:spcBef>
                <a:spcPts val="0"/>
              </a:spcBef>
              <a:spcAft>
                <a:spcPts val="0"/>
              </a:spcAft>
              <a:buClr>
                <a:schemeClr val="dk1"/>
              </a:buClr>
              <a:buSzPts val="14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171450" lvl="0" indent="-95250" algn="l" rtl="0">
              <a:lnSpc>
                <a:spcPct val="100000"/>
              </a:lnSpc>
              <a:spcBef>
                <a:spcPts val="0"/>
              </a:spcBef>
              <a:spcAft>
                <a:spcPts val="0"/>
              </a:spcAft>
              <a:buClr>
                <a:schemeClr val="dk1"/>
              </a:buClr>
              <a:buSzPts val="12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dirty="0">
                <a:solidFill>
                  <a:schemeClr val="dk1"/>
                </a:solidFill>
                <a:highlight>
                  <a:schemeClr val="lt1"/>
                </a:highlight>
                <a:latin typeface="Century Gothic"/>
                <a:ea typeface="Century Gothic"/>
                <a:cs typeface="Century Gothic"/>
                <a:sym typeface="Century Gothic"/>
              </a:rPr>
              <a:t> </a:t>
            </a:r>
            <a:endParaRPr sz="1300" b="1"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dirty="0">
                <a:solidFill>
                  <a:schemeClr val="dk1"/>
                </a:solidFill>
                <a:highlight>
                  <a:schemeClr val="lt1"/>
                </a:highlight>
                <a:latin typeface="Century Gothic"/>
                <a:ea typeface="Century Gothic"/>
                <a:cs typeface="Century Gothic"/>
                <a:sym typeface="Century Gothic"/>
              </a:rPr>
              <a:t> </a:t>
            </a:r>
            <a:endParaRPr sz="1300" b="1"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dirty="0">
              <a:solidFill>
                <a:schemeClr val="dk1"/>
              </a:solidFill>
              <a:highlight>
                <a:schemeClr val="lt1"/>
              </a:highlight>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12f9c20f0db_0_147"/>
          <p:cNvSpPr txBox="1">
            <a:spLocks noGrp="1"/>
          </p:cNvSpPr>
          <p:nvPr>
            <p:ph type="title"/>
          </p:nvPr>
        </p:nvSpPr>
        <p:spPr>
          <a:xfrm>
            <a:off x="355600" y="368394"/>
            <a:ext cx="5918032" cy="492412"/>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4.2. Вариант 1 (наш сайт)</a:t>
            </a:r>
            <a:endParaRPr dirty="0">
              <a:latin typeface="Century Gothic"/>
              <a:ea typeface="Century Gothic"/>
              <a:cs typeface="Century Gothic"/>
              <a:sym typeface="Century Gothic"/>
            </a:endParaRPr>
          </a:p>
        </p:txBody>
      </p:sp>
      <p:sp>
        <p:nvSpPr>
          <p:cNvPr id="485" name="Google Shape;485;g12f9c20f0db_0_147"/>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40</a:t>
            </a:fld>
            <a:endParaRPr sz="1000" b="0" i="0" u="none" strike="noStrike" cap="none">
              <a:solidFill>
                <a:srgbClr val="434343"/>
              </a:solidFill>
              <a:latin typeface="Arial"/>
              <a:ea typeface="Arial"/>
              <a:cs typeface="Arial"/>
              <a:sym typeface="Arial"/>
            </a:endParaRPr>
          </a:p>
        </p:txBody>
      </p:sp>
      <p:pic>
        <p:nvPicPr>
          <p:cNvPr id="486" name="Google Shape;486;g12f9c20f0db_0_147"/>
          <p:cNvPicPr preferRelativeResize="0"/>
          <p:nvPr/>
        </p:nvPicPr>
        <p:blipFill rotWithShape="1">
          <a:blip r:embed="rId3">
            <a:alphaModFix/>
          </a:blip>
          <a:srcRect/>
          <a:stretch/>
        </p:blipFill>
        <p:spPr>
          <a:xfrm>
            <a:off x="510699" y="860901"/>
            <a:ext cx="5705698" cy="3082125"/>
          </a:xfrm>
          <a:prstGeom prst="rect">
            <a:avLst/>
          </a:prstGeom>
          <a:noFill/>
          <a:ln>
            <a:noFill/>
          </a:ln>
        </p:spPr>
      </p:pic>
    </p:spTree>
    <p:extLst>
      <p:ext uri="{BB962C8B-B14F-4D97-AF65-F5344CB8AC3E}">
        <p14:creationId xmlns:p14="http://schemas.microsoft.com/office/powerpoint/2010/main" val="1796134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12f9c20f0db_0_154"/>
          <p:cNvSpPr txBox="1">
            <a:spLocks noGrp="1"/>
          </p:cNvSpPr>
          <p:nvPr>
            <p:ph type="title"/>
          </p:nvPr>
        </p:nvSpPr>
        <p:spPr>
          <a:xfrm>
            <a:off x="355599" y="368394"/>
            <a:ext cx="6357649" cy="492412"/>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4.2. Вариант 2 (конкурент 1)</a:t>
            </a:r>
            <a:endParaRPr dirty="0">
              <a:latin typeface="Century Gothic"/>
              <a:ea typeface="Century Gothic"/>
              <a:cs typeface="Century Gothic"/>
              <a:sym typeface="Century Gothic"/>
            </a:endParaRPr>
          </a:p>
        </p:txBody>
      </p:sp>
      <p:sp>
        <p:nvSpPr>
          <p:cNvPr id="492" name="Google Shape;492;g12f9c20f0db_0_154"/>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41</a:t>
            </a:fld>
            <a:endParaRPr sz="1000" b="0" i="0" u="none" strike="noStrike" cap="none">
              <a:solidFill>
                <a:srgbClr val="434343"/>
              </a:solidFill>
              <a:latin typeface="Arial"/>
              <a:ea typeface="Arial"/>
              <a:cs typeface="Arial"/>
              <a:sym typeface="Arial"/>
            </a:endParaRPr>
          </a:p>
        </p:txBody>
      </p:sp>
      <p:pic>
        <p:nvPicPr>
          <p:cNvPr id="493" name="Google Shape;493;g12f9c20f0db_0_154"/>
          <p:cNvPicPr preferRelativeResize="0"/>
          <p:nvPr/>
        </p:nvPicPr>
        <p:blipFill rotWithShape="1">
          <a:blip r:embed="rId3">
            <a:alphaModFix/>
          </a:blip>
          <a:srcRect/>
          <a:stretch/>
        </p:blipFill>
        <p:spPr>
          <a:xfrm>
            <a:off x="431809" y="1467703"/>
            <a:ext cx="6281439" cy="2951353"/>
          </a:xfrm>
          <a:prstGeom prst="rect">
            <a:avLst/>
          </a:prstGeom>
          <a:noFill/>
          <a:ln>
            <a:noFill/>
          </a:ln>
        </p:spPr>
      </p:pic>
    </p:spTree>
    <p:extLst>
      <p:ext uri="{BB962C8B-B14F-4D97-AF65-F5344CB8AC3E}">
        <p14:creationId xmlns:p14="http://schemas.microsoft.com/office/powerpoint/2010/main" val="352741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2f9c20f0db_0_161"/>
          <p:cNvSpPr txBox="1">
            <a:spLocks noGrp="1"/>
          </p:cNvSpPr>
          <p:nvPr>
            <p:ph type="title"/>
          </p:nvPr>
        </p:nvSpPr>
        <p:spPr>
          <a:xfrm>
            <a:off x="355600" y="368394"/>
            <a:ext cx="6535706" cy="492412"/>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4.2. Вариант 2 (конкурент 1)</a:t>
            </a:r>
            <a:endParaRPr dirty="0">
              <a:latin typeface="Century Gothic"/>
              <a:ea typeface="Century Gothic"/>
              <a:cs typeface="Century Gothic"/>
              <a:sym typeface="Century Gothic"/>
            </a:endParaRPr>
          </a:p>
        </p:txBody>
      </p:sp>
      <p:sp>
        <p:nvSpPr>
          <p:cNvPr id="499" name="Google Shape;499;g12f9c20f0db_0_161"/>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42</a:t>
            </a:fld>
            <a:endParaRPr sz="1000" b="0" i="0" u="none" strike="noStrike" cap="none">
              <a:solidFill>
                <a:srgbClr val="434343"/>
              </a:solidFill>
              <a:latin typeface="Arial"/>
              <a:ea typeface="Arial"/>
              <a:cs typeface="Arial"/>
              <a:sym typeface="Arial"/>
            </a:endParaRPr>
          </a:p>
        </p:txBody>
      </p:sp>
      <p:pic>
        <p:nvPicPr>
          <p:cNvPr id="500" name="Google Shape;500;g12f9c20f0db_0_161"/>
          <p:cNvPicPr preferRelativeResize="0"/>
          <p:nvPr/>
        </p:nvPicPr>
        <p:blipFill rotWithShape="1">
          <a:blip r:embed="rId3">
            <a:alphaModFix/>
          </a:blip>
          <a:srcRect/>
          <a:stretch/>
        </p:blipFill>
        <p:spPr>
          <a:xfrm>
            <a:off x="431799" y="939622"/>
            <a:ext cx="5718943" cy="3264258"/>
          </a:xfrm>
          <a:prstGeom prst="rect">
            <a:avLst/>
          </a:prstGeom>
          <a:noFill/>
          <a:ln>
            <a:noFill/>
          </a:ln>
        </p:spPr>
      </p:pic>
    </p:spTree>
    <p:extLst>
      <p:ext uri="{BB962C8B-B14F-4D97-AF65-F5344CB8AC3E}">
        <p14:creationId xmlns:p14="http://schemas.microsoft.com/office/powerpoint/2010/main" val="281005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12f9c20f0db_0_168"/>
          <p:cNvSpPr txBox="1">
            <a:spLocks noGrp="1"/>
          </p:cNvSpPr>
          <p:nvPr>
            <p:ph type="title"/>
          </p:nvPr>
        </p:nvSpPr>
        <p:spPr>
          <a:xfrm>
            <a:off x="355599" y="368394"/>
            <a:ext cx="7001989" cy="492412"/>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4.2. Вариант 3 (конкурент 2)</a:t>
            </a:r>
            <a:endParaRPr dirty="0">
              <a:latin typeface="Century Gothic"/>
              <a:ea typeface="Century Gothic"/>
              <a:cs typeface="Century Gothic"/>
              <a:sym typeface="Century Gothic"/>
            </a:endParaRPr>
          </a:p>
        </p:txBody>
      </p:sp>
      <p:sp>
        <p:nvSpPr>
          <p:cNvPr id="506" name="Google Shape;506;g12f9c20f0db_0_168"/>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43</a:t>
            </a:fld>
            <a:endParaRPr sz="1000" b="0" i="0" u="none" strike="noStrike" cap="none">
              <a:solidFill>
                <a:srgbClr val="434343"/>
              </a:solidFill>
              <a:latin typeface="Arial"/>
              <a:ea typeface="Arial"/>
              <a:cs typeface="Arial"/>
              <a:sym typeface="Arial"/>
            </a:endParaRPr>
          </a:p>
        </p:txBody>
      </p:sp>
      <p:pic>
        <p:nvPicPr>
          <p:cNvPr id="507" name="Google Shape;507;g12f9c20f0db_0_168"/>
          <p:cNvPicPr preferRelativeResize="0"/>
          <p:nvPr/>
        </p:nvPicPr>
        <p:blipFill rotWithShape="1">
          <a:blip r:embed="rId3">
            <a:alphaModFix/>
          </a:blip>
          <a:srcRect/>
          <a:stretch/>
        </p:blipFill>
        <p:spPr>
          <a:xfrm>
            <a:off x="431800" y="929987"/>
            <a:ext cx="6522817" cy="3143250"/>
          </a:xfrm>
          <a:prstGeom prst="rect">
            <a:avLst/>
          </a:prstGeom>
          <a:noFill/>
          <a:ln>
            <a:noFill/>
          </a:ln>
        </p:spPr>
      </p:pic>
    </p:spTree>
    <p:extLst>
      <p:ext uri="{BB962C8B-B14F-4D97-AF65-F5344CB8AC3E}">
        <p14:creationId xmlns:p14="http://schemas.microsoft.com/office/powerpoint/2010/main" val="3403638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12f9c20f0db_0_208"/>
          <p:cNvSpPr txBox="1"/>
          <p:nvPr/>
        </p:nvSpPr>
        <p:spPr>
          <a:xfrm>
            <a:off x="431800" y="374495"/>
            <a:ext cx="7388700" cy="473293"/>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a:t>
            </a:r>
            <a:r>
              <a:rPr lang="ru-RU" sz="2000" b="1" dirty="0">
                <a:solidFill>
                  <a:srgbClr val="01C601"/>
                </a:solidFill>
                <a:latin typeface="Century Gothic"/>
                <a:ea typeface="Century Gothic"/>
                <a:cs typeface="Century Gothic"/>
                <a:sym typeface="Century Gothic"/>
              </a:rPr>
              <a:t>4.</a:t>
            </a:r>
            <a:r>
              <a:rPr lang="ru-RU" sz="2000" b="1" i="0" u="none" strike="noStrike" cap="none" dirty="0">
                <a:solidFill>
                  <a:srgbClr val="01C601"/>
                </a:solidFill>
                <a:latin typeface="Century Gothic"/>
                <a:ea typeface="Century Gothic"/>
                <a:cs typeface="Century Gothic"/>
                <a:sym typeface="Century Gothic"/>
              </a:rPr>
              <a:t>2. Заполните таблицу</a:t>
            </a:r>
            <a:endParaRPr sz="2000" b="1" i="0" u="none" strike="noStrike" cap="none" dirty="0">
              <a:solidFill>
                <a:srgbClr val="01C601"/>
              </a:solidFill>
              <a:latin typeface="Century Gothic"/>
              <a:ea typeface="Century Gothic"/>
              <a:cs typeface="Century Gothic"/>
              <a:sym typeface="Century Gothic"/>
            </a:endParaRPr>
          </a:p>
        </p:txBody>
      </p:sp>
      <p:graphicFrame>
        <p:nvGraphicFramePr>
          <p:cNvPr id="514" name="Google Shape;514;g12f9c20f0db_0_208"/>
          <p:cNvGraphicFramePr/>
          <p:nvPr>
            <p:extLst>
              <p:ext uri="{D42A27DB-BD31-4B8C-83A1-F6EECF244321}">
                <p14:modId xmlns:p14="http://schemas.microsoft.com/office/powerpoint/2010/main" val="3643745262"/>
              </p:ext>
            </p:extLst>
          </p:nvPr>
        </p:nvGraphicFramePr>
        <p:xfrm>
          <a:off x="601351" y="1457065"/>
          <a:ext cx="5708325" cy="3077160"/>
        </p:xfrm>
        <a:graphic>
          <a:graphicData uri="http://schemas.openxmlformats.org/drawingml/2006/table">
            <a:tbl>
              <a:tblPr firstRow="1" bandRow="1">
                <a:noFill/>
              </a:tblPr>
              <a:tblGrid>
                <a:gridCol w="876250">
                  <a:extLst>
                    <a:ext uri="{9D8B030D-6E8A-4147-A177-3AD203B41FA5}">
                      <a16:colId xmlns:a16="http://schemas.microsoft.com/office/drawing/2014/main" val="20000"/>
                    </a:ext>
                  </a:extLst>
                </a:gridCol>
                <a:gridCol w="819475">
                  <a:extLst>
                    <a:ext uri="{9D8B030D-6E8A-4147-A177-3AD203B41FA5}">
                      <a16:colId xmlns:a16="http://schemas.microsoft.com/office/drawing/2014/main" val="20001"/>
                    </a:ext>
                  </a:extLst>
                </a:gridCol>
                <a:gridCol w="4012600">
                  <a:extLst>
                    <a:ext uri="{9D8B030D-6E8A-4147-A177-3AD203B41FA5}">
                      <a16:colId xmlns:a16="http://schemas.microsoft.com/office/drawing/2014/main" val="20002"/>
                    </a:ext>
                  </a:extLst>
                </a:gridCol>
              </a:tblGrid>
              <a:tr h="445700">
                <a:tc>
                  <a:txBody>
                    <a:bodyPr/>
                    <a:lstStyle/>
                    <a:p>
                      <a:pPr marL="0" marR="0" lvl="0" indent="0" algn="ctr" rtl="0">
                        <a:lnSpc>
                          <a:spcPct val="100000"/>
                        </a:lnSpc>
                        <a:spcBef>
                          <a:spcPts val="0"/>
                        </a:spcBef>
                        <a:spcAft>
                          <a:spcPts val="0"/>
                        </a:spcAft>
                        <a:buClr>
                          <a:srgbClr val="000000"/>
                        </a:buClr>
                        <a:buSzPts val="1200"/>
                        <a:buFont typeface="Arial"/>
                        <a:buNone/>
                      </a:pPr>
                      <a:r>
                        <a:rPr lang="ru-RU" sz="1200" u="none" strike="noStrike" cap="none" dirty="0">
                          <a:latin typeface="Century Gothic"/>
                          <a:ea typeface="Century Gothic"/>
                          <a:cs typeface="Century Gothic"/>
                          <a:sym typeface="Century Gothic"/>
                        </a:rPr>
                        <a:t>Вариант</a:t>
                      </a: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ru-RU" sz="1200" u="none" strike="noStrike" cap="none">
                          <a:latin typeface="Century Gothic"/>
                          <a:ea typeface="Century Gothic"/>
                          <a:cs typeface="Century Gothic"/>
                          <a:sym typeface="Century Gothic"/>
                        </a:rPr>
                        <a:t>Оценка (1-5)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ru-RU" sz="1200" u="none" strike="noStrike" cap="none">
                          <a:latin typeface="Century Gothic"/>
                          <a:ea typeface="Century Gothic"/>
                          <a:cs typeface="Century Gothic"/>
                          <a:sym typeface="Century Gothic"/>
                        </a:rPr>
                        <a:t>Аргументы</a:t>
                      </a:r>
                      <a:endParaRPr sz="1400" u="none" strike="noStrike" cap="none"/>
                    </a:p>
                  </a:txBody>
                  <a:tcPr marL="91450" marR="91450" marT="45725" marB="45725"/>
                </a:tc>
                <a:extLst>
                  <a:ext uri="{0D108BD9-81ED-4DB2-BD59-A6C34878D82A}">
                    <a16:rowId xmlns:a16="http://schemas.microsoft.com/office/drawing/2014/main" val="10000"/>
                  </a:ext>
                </a:extLst>
              </a:tr>
              <a:tr h="891425">
                <a:tc>
                  <a:txBody>
                    <a:bodyPr/>
                    <a:lstStyle/>
                    <a:p>
                      <a:pPr marL="0" marR="0" lvl="0" indent="0" algn="l" rtl="0">
                        <a:lnSpc>
                          <a:spcPct val="100000"/>
                        </a:lnSpc>
                        <a:spcBef>
                          <a:spcPts val="0"/>
                        </a:spcBef>
                        <a:spcAft>
                          <a:spcPts val="0"/>
                        </a:spcAft>
                        <a:buClr>
                          <a:srgbClr val="000000"/>
                        </a:buClr>
                        <a:buSzPts val="1200"/>
                        <a:buFont typeface="Arial"/>
                        <a:buNone/>
                      </a:pPr>
                      <a:r>
                        <a:rPr lang="ru-RU" sz="1200" u="none" strike="noStrike" cap="none">
                          <a:latin typeface="Century Gothic"/>
                          <a:ea typeface="Century Gothic"/>
                          <a:cs typeface="Century Gothic"/>
                          <a:sym typeface="Century Gothic"/>
                        </a:rPr>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200"/>
                        <a:buFont typeface="Arial"/>
                        <a:buNone/>
                      </a:pPr>
                      <a:endParaRPr sz="1200" u="none" strike="noStrike" cap="none" dirty="0">
                        <a:latin typeface="Century Gothic"/>
                        <a:ea typeface="Century Gothic"/>
                        <a:cs typeface="Century Gothic"/>
                        <a:sym typeface="Century Gothic"/>
                      </a:endParaRPr>
                    </a:p>
                  </a:txBody>
                  <a:tcPr marL="68575" marR="68575" marT="0" marB="0"/>
                </a:tc>
                <a:extLst>
                  <a:ext uri="{0D108BD9-81ED-4DB2-BD59-A6C34878D82A}">
                    <a16:rowId xmlns:a16="http://schemas.microsoft.com/office/drawing/2014/main" val="10001"/>
                  </a:ext>
                </a:extLst>
              </a:tr>
              <a:tr h="951550">
                <a:tc>
                  <a:txBody>
                    <a:bodyPr/>
                    <a:lstStyle/>
                    <a:p>
                      <a:pPr marL="0" marR="0" lvl="0" indent="0" algn="l" rtl="0">
                        <a:lnSpc>
                          <a:spcPct val="100000"/>
                        </a:lnSpc>
                        <a:spcBef>
                          <a:spcPts val="0"/>
                        </a:spcBef>
                        <a:spcAft>
                          <a:spcPts val="0"/>
                        </a:spcAft>
                        <a:buClr>
                          <a:srgbClr val="000000"/>
                        </a:buClr>
                        <a:buSzPts val="1200"/>
                        <a:buFont typeface="Arial"/>
                        <a:buNone/>
                      </a:pPr>
                      <a:r>
                        <a:rPr lang="ru-RU" sz="1200" u="none" strike="noStrike" cap="none">
                          <a:latin typeface="Century Gothic"/>
                          <a:ea typeface="Century Gothic"/>
                          <a:cs typeface="Century Gothic"/>
                          <a:sym typeface="Century Gothic"/>
                        </a:rPr>
                        <a:t>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200"/>
                        <a:buFont typeface="Arial"/>
                        <a:buNone/>
                      </a:pPr>
                      <a:endParaRPr sz="1200" u="none" strike="noStrike" cap="none">
                        <a:latin typeface="Century Gothic"/>
                        <a:ea typeface="Century Gothic"/>
                        <a:cs typeface="Century Gothic"/>
                        <a:sym typeface="Century Gothic"/>
                      </a:endParaRPr>
                    </a:p>
                  </a:txBody>
                  <a:tcPr marL="68575" marR="68575" marT="0" marB="0"/>
                </a:tc>
                <a:extLst>
                  <a:ext uri="{0D108BD9-81ED-4DB2-BD59-A6C34878D82A}">
                    <a16:rowId xmlns:a16="http://schemas.microsoft.com/office/drawing/2014/main" val="10002"/>
                  </a:ext>
                </a:extLst>
              </a:tr>
              <a:tr h="776975">
                <a:tc>
                  <a:txBody>
                    <a:bodyPr/>
                    <a:lstStyle/>
                    <a:p>
                      <a:pPr marL="0" marR="0" lvl="0" indent="0" algn="l" rtl="0">
                        <a:lnSpc>
                          <a:spcPct val="100000"/>
                        </a:lnSpc>
                        <a:spcBef>
                          <a:spcPts val="0"/>
                        </a:spcBef>
                        <a:spcAft>
                          <a:spcPts val="0"/>
                        </a:spcAft>
                        <a:buClr>
                          <a:srgbClr val="000000"/>
                        </a:buClr>
                        <a:buSzPts val="1200"/>
                        <a:buFont typeface="Arial"/>
                        <a:buNone/>
                      </a:pPr>
                      <a:r>
                        <a:rPr lang="ru-RU" sz="1200" u="none" strike="noStrike" cap="none">
                          <a:latin typeface="Century Gothic"/>
                          <a:ea typeface="Century Gothic"/>
                          <a:cs typeface="Century Gothic"/>
                          <a:sym typeface="Century Gothic"/>
                        </a:rPr>
                        <a:t>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200"/>
                        <a:buFont typeface="Arial"/>
                        <a:buNone/>
                      </a:pPr>
                      <a:endParaRPr sz="1200" u="none" strike="noStrike" cap="none" dirty="0">
                        <a:latin typeface="Century Gothic"/>
                        <a:ea typeface="Century Gothic"/>
                        <a:cs typeface="Century Gothic"/>
                        <a:sym typeface="Century Gothic"/>
                      </a:endParaRPr>
                    </a:p>
                  </a:txBody>
                  <a:tcPr marL="68575" marR="68575"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5491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1300443f5d7_0_203"/>
          <p:cNvSpPr txBox="1">
            <a:spLocks noGrp="1"/>
          </p:cNvSpPr>
          <p:nvPr>
            <p:ph type="body" idx="1"/>
          </p:nvPr>
        </p:nvSpPr>
        <p:spPr>
          <a:xfrm>
            <a:off x="311150" y="882225"/>
            <a:ext cx="8429700" cy="684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SzPts val="1600"/>
              <a:buNone/>
            </a:pPr>
            <a:r>
              <a:rPr lang="ru-RU" sz="1300" b="1">
                <a:solidFill>
                  <a:srgbClr val="242327"/>
                </a:solidFill>
                <a:highlight>
                  <a:schemeClr val="lt1"/>
                </a:highlight>
                <a:latin typeface="Century Gothic"/>
                <a:ea typeface="Century Gothic"/>
                <a:cs typeface="Century Gothic"/>
                <a:sym typeface="Century Gothic"/>
              </a:rPr>
              <a:t>Покритикуйте прототипы дизайнера своей платформы детально. Что нравится, что не нравится.</a:t>
            </a:r>
            <a:endParaRPr/>
          </a:p>
        </p:txBody>
      </p:sp>
      <p:sp>
        <p:nvSpPr>
          <p:cNvPr id="521" name="Google Shape;521;g1300443f5d7_0_203"/>
          <p:cNvSpPr txBox="1"/>
          <p:nvPr/>
        </p:nvSpPr>
        <p:spPr>
          <a:xfrm>
            <a:off x="431800" y="353345"/>
            <a:ext cx="7388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4.2. Заполните </a:t>
            </a:r>
            <a:endParaRPr sz="2000" b="1" i="0" u="none" strike="noStrike" cap="none" dirty="0">
              <a:solidFill>
                <a:srgbClr val="01C601"/>
              </a:solidFill>
              <a:latin typeface="Century Gothic"/>
              <a:ea typeface="Century Gothic"/>
              <a:cs typeface="Century Gothic"/>
              <a:sym typeface="Century Gothic"/>
            </a:endParaRPr>
          </a:p>
        </p:txBody>
      </p:sp>
      <p:sp>
        <p:nvSpPr>
          <p:cNvPr id="522" name="Google Shape;522;g1300443f5d7_0_203"/>
          <p:cNvSpPr txBox="1"/>
          <p:nvPr/>
        </p:nvSpPr>
        <p:spPr>
          <a:xfrm>
            <a:off x="431800" y="1994201"/>
            <a:ext cx="7346100" cy="2124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chemeClr val="dk1"/>
                </a:solidFill>
                <a:latin typeface="Century Gothic"/>
                <a:ea typeface="Century Gothic"/>
                <a:cs typeface="Century Gothic"/>
                <a:sym typeface="Century Gothic"/>
              </a:rPr>
              <a:t>…</a:t>
            </a:r>
            <a:endParaRPr sz="1400" b="0" i="0" u="none" strike="noStrike" cap="none">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chemeClr val="dk1"/>
                </a:solidFill>
                <a:latin typeface="Century Gothic"/>
                <a:ea typeface="Century Gothic"/>
                <a:cs typeface="Century Gothic"/>
                <a:sym typeface="Century Gothic"/>
              </a:rPr>
              <a:t>…</a:t>
            </a:r>
            <a:endParaRPr sz="1400" b="0" i="0" u="none" strike="noStrike" cap="none">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chemeClr val="dk1"/>
                </a:solidFill>
                <a:latin typeface="Century Gothic"/>
                <a:ea typeface="Century Gothic"/>
                <a:cs typeface="Century Gothic"/>
                <a:sym typeface="Century Gothic"/>
              </a:rPr>
              <a:t>…</a:t>
            </a:r>
            <a:endParaRPr sz="1400" b="0" i="0" u="none" strike="noStrike" cap="none">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chemeClr val="dk1"/>
                </a:solidFill>
                <a:latin typeface="Century Gothic"/>
                <a:ea typeface="Century Gothic"/>
                <a:cs typeface="Century Gothic"/>
                <a:sym typeface="Century Gothic"/>
              </a:rPr>
              <a:t>…</a:t>
            </a:r>
            <a:endParaRPr sz="1400" b="0" i="0" u="none" strike="noStrike" cap="none">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chemeClr val="dk1"/>
                </a:solidFill>
                <a:latin typeface="Century Gothic"/>
                <a:ea typeface="Century Gothic"/>
                <a:cs typeface="Century Gothic"/>
                <a:sym typeface="Century Gothic"/>
              </a:rPr>
              <a:t>…</a:t>
            </a:r>
            <a:endParaRPr sz="1400" b="0" i="0" u="none" strike="noStrike" cap="none">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chemeClr val="dk1"/>
                </a:solidFill>
                <a:latin typeface="Century Gothic"/>
                <a:ea typeface="Century Gothic"/>
                <a:cs typeface="Century Gothic"/>
                <a:sym typeface="Century Gothic"/>
              </a:rPr>
              <a:t>…</a:t>
            </a:r>
            <a:endParaRPr sz="1400" b="0" i="0" u="none" strike="noStrike" cap="none">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chemeClr val="dk1"/>
                </a:solidFill>
                <a:latin typeface="Century Gothic"/>
                <a:ea typeface="Century Gothic"/>
                <a:cs typeface="Century Gothic"/>
                <a:sym typeface="Century Gothic"/>
              </a:rPr>
              <a:t>…</a:t>
            </a:r>
            <a:endParaRPr sz="1400" b="0" i="0" u="none" strike="noStrike" cap="none">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endParaRPr sz="1400" b="0"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302802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275b3eb1e8_0_103"/>
          <p:cNvSpPr txBox="1">
            <a:spLocks noGrp="1"/>
          </p:cNvSpPr>
          <p:nvPr>
            <p:ph type="ctrTitle"/>
          </p:nvPr>
        </p:nvSpPr>
        <p:spPr>
          <a:xfrm>
            <a:off x="234950" y="2066100"/>
            <a:ext cx="5284800" cy="11430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5186"/>
              <a:buNone/>
            </a:pPr>
            <a:r>
              <a:rPr lang="ru-RU" sz="2700" dirty="0">
                <a:latin typeface="Century Gothic"/>
                <a:ea typeface="Century Gothic"/>
                <a:cs typeface="Century Gothic"/>
                <a:sym typeface="Century Gothic"/>
              </a:rPr>
              <a:t>Разработка прототипов продукта</a:t>
            </a:r>
            <a:endParaRPr sz="2700" dirty="0">
              <a:latin typeface="Century Gothic"/>
              <a:ea typeface="Century Gothic"/>
              <a:cs typeface="Century Gothic"/>
              <a:sym typeface="Century Gothic"/>
            </a:endParaRPr>
          </a:p>
        </p:txBody>
      </p:sp>
      <p:sp>
        <p:nvSpPr>
          <p:cNvPr id="276" name="Google Shape;276;g1275b3eb1e8_0_103"/>
          <p:cNvSpPr txBox="1"/>
          <p:nvPr/>
        </p:nvSpPr>
        <p:spPr>
          <a:xfrm>
            <a:off x="265650" y="1603288"/>
            <a:ext cx="6592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2000" b="1" i="0" u="none" strike="noStrike" cap="none" dirty="0">
                <a:solidFill>
                  <a:schemeClr val="dk1"/>
                </a:solidFill>
                <a:latin typeface="Century Gothic"/>
                <a:ea typeface="Century Gothic"/>
                <a:cs typeface="Century Gothic"/>
                <a:sym typeface="Century Gothic"/>
              </a:rPr>
              <a:t>Задание № 5</a:t>
            </a:r>
            <a:endParaRPr sz="2000" b="1"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22016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69"/>
          <p:cNvSpPr txBox="1">
            <a:spLocks noGrp="1"/>
          </p:cNvSpPr>
          <p:nvPr>
            <p:ph type="title"/>
          </p:nvPr>
        </p:nvSpPr>
        <p:spPr>
          <a:xfrm>
            <a:off x="355599" y="368349"/>
            <a:ext cx="8285783" cy="507801"/>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Задание 5.1. </a:t>
            </a:r>
            <a:r>
              <a:rPr lang="ru-RU" sz="2100" dirty="0">
                <a:latin typeface="Century Gothic"/>
                <a:ea typeface="Century Gothic"/>
                <a:cs typeface="Century Gothic"/>
                <a:sym typeface="Century Gothic"/>
              </a:rPr>
              <a:t>Дизайн мобильного приложения</a:t>
            </a:r>
            <a:endParaRPr dirty="0">
              <a:latin typeface="Century Gothic"/>
              <a:ea typeface="Century Gothic"/>
              <a:cs typeface="Century Gothic"/>
              <a:sym typeface="Century Gothic"/>
            </a:endParaRPr>
          </a:p>
        </p:txBody>
      </p:sp>
      <p:sp>
        <p:nvSpPr>
          <p:cNvPr id="288" name="Google Shape;288;p169"/>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47</a:t>
            </a:fld>
            <a:endParaRPr sz="1000" b="0" i="0" u="none" strike="noStrike" cap="none">
              <a:solidFill>
                <a:srgbClr val="434343"/>
              </a:solidFill>
              <a:latin typeface="Arial"/>
              <a:ea typeface="Arial"/>
              <a:cs typeface="Arial"/>
              <a:sym typeface="Arial"/>
            </a:endParaRPr>
          </a:p>
        </p:txBody>
      </p:sp>
      <p:sp>
        <p:nvSpPr>
          <p:cNvPr id="289" name="Google Shape;289;p169"/>
          <p:cNvSpPr txBox="1">
            <a:spLocks noGrp="1"/>
          </p:cNvSpPr>
          <p:nvPr>
            <p:ph type="body" idx="1"/>
          </p:nvPr>
        </p:nvSpPr>
        <p:spPr>
          <a:xfrm>
            <a:off x="367712" y="1133403"/>
            <a:ext cx="4615500" cy="13128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SzPts val="1400"/>
              <a:buFont typeface="Century Gothic"/>
              <a:buAutoNum type="arabicPeriod"/>
            </a:pPr>
            <a:r>
              <a:rPr lang="ru-RU" sz="1400" b="1" dirty="0">
                <a:solidFill>
                  <a:schemeClr val="dk1"/>
                </a:solidFill>
                <a:highlight>
                  <a:schemeClr val="lt1"/>
                </a:highlight>
                <a:latin typeface="Century Gothic"/>
                <a:ea typeface="Century Gothic"/>
                <a:cs typeface="Century Gothic"/>
                <a:sym typeface="Century Gothic"/>
              </a:rPr>
              <a:t>Представьте себе, что вы собираетесь строить сайт и мобильное приложение для доставки продуктов питания. </a:t>
            </a:r>
            <a:endParaRPr sz="1300" b="1" dirty="0">
              <a:solidFill>
                <a:srgbClr val="242327"/>
              </a:solidFill>
              <a:highlight>
                <a:schemeClr val="lt1"/>
              </a:highlight>
              <a:latin typeface="Century Gothic"/>
              <a:ea typeface="Century Gothic"/>
              <a:cs typeface="Century Gothic"/>
              <a:sym typeface="Century Gothic"/>
            </a:endParaRPr>
          </a:p>
          <a:p>
            <a:pPr marL="6350" lvl="0" indent="0" algn="just" rtl="0">
              <a:lnSpc>
                <a:spcPct val="100000"/>
              </a:lnSpc>
              <a:spcBef>
                <a:spcPts val="0"/>
              </a:spcBef>
              <a:spcAft>
                <a:spcPts val="0"/>
              </a:spcAft>
              <a:buClr>
                <a:schemeClr val="dk2"/>
              </a:buClr>
              <a:buSzPts val="1300"/>
              <a:buNone/>
            </a:pPr>
            <a:endParaRPr sz="1200" b="1" dirty="0">
              <a:solidFill>
                <a:srgbClr val="242327"/>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dirty="0">
              <a:solidFill>
                <a:schemeClr val="dk1"/>
              </a:solidFill>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142616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70"/>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 5.1</a:t>
            </a:r>
            <a:endParaRPr dirty="0">
              <a:latin typeface="Century Gothic"/>
              <a:ea typeface="Century Gothic"/>
              <a:cs typeface="Century Gothic"/>
              <a:sym typeface="Century Gothic"/>
            </a:endParaRPr>
          </a:p>
        </p:txBody>
      </p:sp>
      <p:sp>
        <p:nvSpPr>
          <p:cNvPr id="295" name="Google Shape;295;p170"/>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48</a:t>
            </a:fld>
            <a:endParaRPr sz="1000" b="0" i="0" u="none" strike="noStrike" cap="none">
              <a:solidFill>
                <a:srgbClr val="434343"/>
              </a:solidFill>
              <a:latin typeface="Arial"/>
              <a:ea typeface="Arial"/>
              <a:cs typeface="Arial"/>
              <a:sym typeface="Arial"/>
            </a:endParaRPr>
          </a:p>
        </p:txBody>
      </p:sp>
      <p:sp>
        <p:nvSpPr>
          <p:cNvPr id="296" name="Google Shape;296;p170"/>
          <p:cNvSpPr txBox="1">
            <a:spLocks noGrp="1"/>
          </p:cNvSpPr>
          <p:nvPr>
            <p:ph type="body" idx="1"/>
          </p:nvPr>
        </p:nvSpPr>
        <p:spPr>
          <a:xfrm>
            <a:off x="355600" y="860900"/>
            <a:ext cx="8176500" cy="3606300"/>
          </a:xfrm>
          <a:prstGeom prst="rect">
            <a:avLst/>
          </a:prstGeom>
          <a:noFill/>
          <a:ln>
            <a:noFill/>
          </a:ln>
        </p:spPr>
        <p:txBody>
          <a:bodyPr spcFirstLastPara="1" wrap="square" lIns="91425" tIns="91425" rIns="91425" bIns="91425" anchor="t" anchorCtr="0">
            <a:spAutoFit/>
          </a:bodyPr>
          <a:lstStyle/>
          <a:p>
            <a:pPr marL="127000" lvl="0" indent="0" algn="just" rtl="0">
              <a:lnSpc>
                <a:spcPct val="115000"/>
              </a:lnSpc>
              <a:spcBef>
                <a:spcPts val="0"/>
              </a:spcBef>
              <a:spcAft>
                <a:spcPts val="0"/>
              </a:spcAft>
              <a:buSzPts val="1600"/>
              <a:buNone/>
            </a:pPr>
            <a:r>
              <a:rPr lang="ru-RU" sz="1300" b="1" dirty="0">
                <a:highlight>
                  <a:schemeClr val="lt1"/>
                </a:highlight>
                <a:latin typeface="Century Gothic"/>
                <a:ea typeface="Century Gothic"/>
                <a:cs typeface="Century Gothic"/>
                <a:sym typeface="Century Gothic"/>
              </a:rPr>
              <a:t>Сайт (интернет-магазин) доставки продуктов</a:t>
            </a:r>
            <a:r>
              <a:rPr lang="ru-RU" sz="1300" dirty="0">
                <a:highlight>
                  <a:schemeClr val="lt1"/>
                </a:highlight>
                <a:latin typeface="Century Gothic"/>
                <a:ea typeface="Century Gothic"/>
                <a:cs typeface="Century Gothic"/>
                <a:sym typeface="Century Gothic"/>
              </a:rPr>
              <a:t>. </a:t>
            </a:r>
            <a:endParaRPr sz="1300" dirty="0">
              <a:highlight>
                <a:schemeClr val="lt1"/>
              </a:highlight>
              <a:latin typeface="Century Gothic"/>
              <a:ea typeface="Century Gothic"/>
              <a:cs typeface="Century Gothic"/>
              <a:sym typeface="Century Gothic"/>
            </a:endParaRPr>
          </a:p>
          <a:p>
            <a:pPr marL="127000" lvl="0" indent="0" algn="just" rtl="0">
              <a:lnSpc>
                <a:spcPct val="115000"/>
              </a:lnSpc>
              <a:spcBef>
                <a:spcPts val="0"/>
              </a:spcBef>
              <a:spcAft>
                <a:spcPts val="0"/>
              </a:spcAft>
              <a:buSzPts val="1600"/>
              <a:buNone/>
            </a:pPr>
            <a:r>
              <a:rPr lang="ru-RU" sz="1300" dirty="0" err="1">
                <a:highlight>
                  <a:schemeClr val="lt1"/>
                </a:highlight>
                <a:latin typeface="Century Gothic"/>
                <a:ea typeface="Century Gothic"/>
                <a:cs typeface="Century Gothic"/>
                <a:sym typeface="Century Gothic"/>
              </a:rPr>
              <a:t>Стартап-агрегатор</a:t>
            </a:r>
            <a:r>
              <a:rPr lang="ru-RU" sz="1300" dirty="0">
                <a:highlight>
                  <a:schemeClr val="lt1"/>
                </a:highlight>
                <a:latin typeface="Century Gothic"/>
                <a:ea typeface="Century Gothic"/>
                <a:cs typeface="Century Gothic"/>
                <a:sym typeface="Century Gothic"/>
              </a:rPr>
              <a:t> товаров из различных продуктовых сетей. Алгоритм находит самые низкие цены на различные товары, добавляет к ним наценку сервиса и выводит все товары в мобильное приложение.</a:t>
            </a:r>
            <a:r>
              <a:rPr lang="ru-RU" sz="1300" b="1" dirty="0">
                <a:solidFill>
                  <a:srgbClr val="242327"/>
                </a:solidFill>
                <a:highlight>
                  <a:schemeClr val="lt1"/>
                </a:highlight>
                <a:latin typeface="Century Gothic"/>
                <a:ea typeface="Century Gothic"/>
                <a:cs typeface="Century Gothic"/>
                <a:sym typeface="Century Gothic"/>
              </a:rPr>
              <a:t> </a:t>
            </a:r>
            <a:endParaRPr sz="1300" b="1" dirty="0">
              <a:solidFill>
                <a:srgbClr val="242327"/>
              </a:solidFill>
              <a:highlight>
                <a:schemeClr val="lt1"/>
              </a:highlight>
              <a:latin typeface="Century Gothic"/>
              <a:ea typeface="Century Gothic"/>
              <a:cs typeface="Century Gothic"/>
              <a:sym typeface="Century Gothic"/>
            </a:endParaRPr>
          </a:p>
          <a:p>
            <a:pPr marL="127000" lvl="0" indent="0" algn="just" rtl="0">
              <a:lnSpc>
                <a:spcPct val="115000"/>
              </a:lnSpc>
              <a:spcBef>
                <a:spcPts val="0"/>
              </a:spcBef>
              <a:spcAft>
                <a:spcPts val="0"/>
              </a:spcAft>
              <a:buSzPts val="1600"/>
              <a:buNone/>
            </a:pPr>
            <a:r>
              <a:rPr lang="ru-RU" sz="1300" dirty="0">
                <a:highlight>
                  <a:schemeClr val="lt1"/>
                </a:highlight>
                <a:latin typeface="Century Gothic"/>
                <a:ea typeface="Century Gothic"/>
                <a:cs typeface="Century Gothic"/>
                <a:sym typeface="Century Gothic"/>
              </a:rPr>
              <a:t>Идея продукта: сделать сервис доставки продуктов из различных супермаркетов, уделяя особое внимание товарам со скидками. Это позволит предоставить пользователю доступные цены и удобство. </a:t>
            </a:r>
            <a:endParaRPr sz="1900" dirty="0">
              <a:latin typeface="Century Gothic"/>
              <a:ea typeface="Century Gothic"/>
              <a:cs typeface="Century Gothic"/>
              <a:sym typeface="Century Gothic"/>
            </a:endParaRPr>
          </a:p>
          <a:p>
            <a:pPr marL="127000" lvl="0" indent="0" algn="just" rtl="0">
              <a:lnSpc>
                <a:spcPct val="115000"/>
              </a:lnSpc>
              <a:spcBef>
                <a:spcPts val="0"/>
              </a:spcBef>
              <a:spcAft>
                <a:spcPts val="0"/>
              </a:spcAft>
              <a:buSzPts val="1600"/>
              <a:buNone/>
            </a:pPr>
            <a:r>
              <a:rPr lang="ru-RU" sz="1300" dirty="0">
                <a:highlight>
                  <a:schemeClr val="lt1"/>
                </a:highlight>
                <a:latin typeface="Century Gothic"/>
                <a:ea typeface="Century Gothic"/>
                <a:cs typeface="Century Gothic"/>
                <a:sym typeface="Century Gothic"/>
              </a:rPr>
              <a:t>То есть это </a:t>
            </a:r>
            <a:r>
              <a:rPr lang="ru-RU" sz="1300" dirty="0" err="1">
                <a:highlight>
                  <a:schemeClr val="lt1"/>
                </a:highlight>
                <a:latin typeface="Century Gothic"/>
                <a:ea typeface="Century Gothic"/>
                <a:cs typeface="Century Gothic"/>
                <a:sym typeface="Century Gothic"/>
              </a:rPr>
              <a:t>агрегатор</a:t>
            </a:r>
            <a:r>
              <a:rPr lang="ru-RU" sz="1300" dirty="0">
                <a:highlight>
                  <a:schemeClr val="lt1"/>
                </a:highlight>
                <a:latin typeface="Century Gothic"/>
                <a:ea typeface="Century Gothic"/>
                <a:cs typeface="Century Gothic"/>
                <a:sym typeface="Century Gothic"/>
              </a:rPr>
              <a:t> товаров, цен и скидок из крупнейших гипермаркетов города. </a:t>
            </a:r>
            <a:endParaRPr sz="1300" dirty="0">
              <a:highlight>
                <a:schemeClr val="lt1"/>
              </a:highlight>
              <a:latin typeface="Century Gothic"/>
              <a:ea typeface="Century Gothic"/>
              <a:cs typeface="Century Gothic"/>
              <a:sym typeface="Century Gothic"/>
            </a:endParaRPr>
          </a:p>
          <a:p>
            <a:pPr marL="127000" lvl="0" indent="0" algn="just" rtl="0">
              <a:lnSpc>
                <a:spcPct val="115000"/>
              </a:lnSpc>
              <a:spcBef>
                <a:spcPts val="0"/>
              </a:spcBef>
              <a:spcAft>
                <a:spcPts val="0"/>
              </a:spcAft>
              <a:buSzPts val="1600"/>
              <a:buNone/>
            </a:pPr>
            <a:r>
              <a:rPr lang="ru-RU" sz="1300" dirty="0">
                <a:highlight>
                  <a:schemeClr val="lt1"/>
                </a:highlight>
                <a:latin typeface="Century Gothic"/>
                <a:ea typeface="Century Gothic"/>
                <a:cs typeface="Century Gothic"/>
                <a:sym typeface="Century Gothic"/>
              </a:rPr>
              <a:t>Для каждого товара в нашем интернет-магазине наша система находит лучшую цену, добавляет небольшую наценку и динамически обновляет цену на сайте.</a:t>
            </a:r>
            <a:endParaRPr sz="1900" dirty="0">
              <a:latin typeface="Century Gothic"/>
              <a:ea typeface="Century Gothic"/>
              <a:cs typeface="Century Gothic"/>
              <a:sym typeface="Century Gothic"/>
            </a:endParaRPr>
          </a:p>
          <a:p>
            <a:pPr marL="127000" lvl="0" indent="0" algn="just" rtl="0">
              <a:lnSpc>
                <a:spcPct val="115000"/>
              </a:lnSpc>
              <a:spcBef>
                <a:spcPts val="0"/>
              </a:spcBef>
              <a:spcAft>
                <a:spcPts val="0"/>
              </a:spcAft>
              <a:buSzPts val="1600"/>
              <a:buNone/>
            </a:pPr>
            <a:r>
              <a:rPr lang="ru-RU" sz="1300" dirty="0">
                <a:highlight>
                  <a:schemeClr val="lt1"/>
                </a:highlight>
                <a:latin typeface="Century Gothic"/>
                <a:ea typeface="Century Gothic"/>
                <a:cs typeface="Century Gothic"/>
                <a:sym typeface="Century Gothic"/>
              </a:rPr>
              <a:t>Сайт позволяет быстро закупить еды на неделю и не выделять несколько часов для поездки в крупный гипермаркет. Кроме автоматического добавления продуктов из крупных супермаркетов у нас в системе предусмотрено добавление отдельных магазинов в полностью ручном режиме. Это потребуется для поставщиков особенной продукции, например свежих морепродуктов.</a:t>
            </a:r>
            <a:endParaRPr sz="1300" b="1" dirty="0">
              <a:solidFill>
                <a:schemeClr val="dk1"/>
              </a:solidFill>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2427560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3098fc103e_0_19"/>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 5.1</a:t>
            </a:r>
            <a:endParaRPr dirty="0">
              <a:latin typeface="Century Gothic"/>
              <a:ea typeface="Century Gothic"/>
              <a:cs typeface="Century Gothic"/>
              <a:sym typeface="Century Gothic"/>
            </a:endParaRPr>
          </a:p>
        </p:txBody>
      </p:sp>
      <p:sp>
        <p:nvSpPr>
          <p:cNvPr id="302" name="Google Shape;302;g13098fc103e_0_19"/>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49</a:t>
            </a:fld>
            <a:endParaRPr sz="1000" b="0" i="0" u="none" strike="noStrike" cap="none">
              <a:solidFill>
                <a:srgbClr val="434343"/>
              </a:solidFill>
              <a:latin typeface="Arial"/>
              <a:ea typeface="Arial"/>
              <a:cs typeface="Arial"/>
              <a:sym typeface="Arial"/>
            </a:endParaRPr>
          </a:p>
        </p:txBody>
      </p:sp>
      <p:sp>
        <p:nvSpPr>
          <p:cNvPr id="303" name="Google Shape;303;g13098fc103e_0_19"/>
          <p:cNvSpPr txBox="1">
            <a:spLocks noGrp="1"/>
          </p:cNvSpPr>
          <p:nvPr>
            <p:ph type="body" idx="1"/>
          </p:nvPr>
        </p:nvSpPr>
        <p:spPr>
          <a:xfrm>
            <a:off x="355600" y="860900"/>
            <a:ext cx="5460000" cy="3869700"/>
          </a:xfrm>
          <a:prstGeom prst="rect">
            <a:avLst/>
          </a:prstGeom>
          <a:noFill/>
          <a:ln>
            <a:noFill/>
          </a:ln>
        </p:spPr>
        <p:txBody>
          <a:bodyPr spcFirstLastPara="1" wrap="square" lIns="91425" tIns="91425" rIns="91425" bIns="91425" anchor="t" anchorCtr="0">
            <a:spAutoFit/>
          </a:bodyPr>
          <a:lstStyle/>
          <a:p>
            <a:pPr marL="285750" lvl="0" indent="-285750" algn="just" rtl="0">
              <a:lnSpc>
                <a:spcPct val="115000"/>
              </a:lnSpc>
              <a:spcBef>
                <a:spcPts val="0"/>
              </a:spcBef>
              <a:spcAft>
                <a:spcPts val="0"/>
              </a:spcAft>
              <a:buClr>
                <a:schemeClr val="dk2"/>
              </a:buClr>
              <a:buSzPts val="1400"/>
              <a:buFont typeface="Century Gothic"/>
              <a:buChar char="■"/>
            </a:pPr>
            <a:r>
              <a:rPr lang="ru-RU" sz="1400">
                <a:solidFill>
                  <a:srgbClr val="111111"/>
                </a:solidFill>
                <a:latin typeface="Century Gothic"/>
                <a:ea typeface="Century Gothic"/>
                <a:cs typeface="Century Gothic"/>
                <a:sym typeface="Century Gothic"/>
              </a:rPr>
              <a:t>Сформулируйте Вопросы Клиента к Продукту</a:t>
            </a:r>
            <a:endParaRPr sz="1400">
              <a:solidFill>
                <a:schemeClr val="dk1"/>
              </a:solidFill>
            </a:endParaRPr>
          </a:p>
          <a:p>
            <a:pPr marL="285750" lvl="0" indent="-196850" algn="just" rtl="0">
              <a:lnSpc>
                <a:spcPct val="115000"/>
              </a:lnSpc>
              <a:spcBef>
                <a:spcPts val="0"/>
              </a:spcBef>
              <a:spcAft>
                <a:spcPts val="0"/>
              </a:spcAft>
              <a:buClr>
                <a:schemeClr val="dk2"/>
              </a:buClr>
              <a:buSzPts val="1400"/>
              <a:buFont typeface="Century Gothic"/>
              <a:buNone/>
            </a:pPr>
            <a:endParaRPr sz="1400">
              <a:solidFill>
                <a:srgbClr val="111111"/>
              </a:solidFill>
              <a:latin typeface="Century Gothic"/>
              <a:ea typeface="Century Gothic"/>
              <a:cs typeface="Century Gothic"/>
              <a:sym typeface="Century Gothic"/>
            </a:endParaRPr>
          </a:p>
          <a:p>
            <a:pPr marL="285750" lvl="0" indent="-285750" algn="just" rtl="0">
              <a:lnSpc>
                <a:spcPct val="115000"/>
              </a:lnSpc>
              <a:spcBef>
                <a:spcPts val="0"/>
              </a:spcBef>
              <a:spcAft>
                <a:spcPts val="0"/>
              </a:spcAft>
              <a:buClr>
                <a:schemeClr val="dk2"/>
              </a:buClr>
              <a:buSzPts val="1400"/>
              <a:buFont typeface="Century Gothic"/>
              <a:buChar char="■"/>
            </a:pPr>
            <a:r>
              <a:rPr lang="ru-RU" sz="1400">
                <a:solidFill>
                  <a:srgbClr val="111111"/>
                </a:solidFill>
                <a:latin typeface="Century Gothic"/>
                <a:ea typeface="Century Gothic"/>
                <a:cs typeface="Century Gothic"/>
                <a:sym typeface="Century Gothic"/>
              </a:rPr>
              <a:t>Сделайте в PowerPoint прототип (</a:t>
            </a:r>
            <a:r>
              <a:rPr lang="ru-RU" sz="1400" b="1">
                <a:solidFill>
                  <a:srgbClr val="111111"/>
                </a:solidFill>
                <a:latin typeface="Century Gothic"/>
                <a:ea typeface="Century Gothic"/>
                <a:cs typeface="Century Gothic"/>
                <a:sym typeface="Century Gothic"/>
              </a:rPr>
              <a:t>вайрфрем – схематично «кубики» блоков, их названия, их расположение</a:t>
            </a:r>
            <a:r>
              <a:rPr lang="ru-RU" sz="1400">
                <a:solidFill>
                  <a:srgbClr val="111111"/>
                </a:solidFill>
                <a:latin typeface="Century Gothic"/>
                <a:ea typeface="Century Gothic"/>
                <a:cs typeface="Century Gothic"/>
                <a:sym typeface="Century Gothic"/>
              </a:rPr>
              <a:t>) Первой Главной страницы сайта, где каждый элемент отвечает на вопрос из предыдущего этапа. </a:t>
            </a:r>
            <a:endParaRPr sz="1400">
              <a:solidFill>
                <a:schemeClr val="dk1"/>
              </a:solidFill>
            </a:endParaRPr>
          </a:p>
          <a:p>
            <a:pPr marL="0" lvl="0" indent="0" algn="just" rtl="0">
              <a:lnSpc>
                <a:spcPct val="115000"/>
              </a:lnSpc>
              <a:spcBef>
                <a:spcPts val="0"/>
              </a:spcBef>
              <a:spcAft>
                <a:spcPts val="0"/>
              </a:spcAft>
              <a:buClr>
                <a:schemeClr val="dk1"/>
              </a:buClr>
              <a:buSzPts val="1600"/>
              <a:buFont typeface="Arial"/>
              <a:buNone/>
            </a:pPr>
            <a:endParaRPr sz="1400">
              <a:solidFill>
                <a:srgbClr val="111111"/>
              </a:solidFill>
              <a:latin typeface="Century Gothic"/>
              <a:ea typeface="Century Gothic"/>
              <a:cs typeface="Century Gothic"/>
              <a:sym typeface="Century Gothic"/>
            </a:endParaRPr>
          </a:p>
          <a:p>
            <a:pPr marL="285750" lvl="0" indent="-285750" algn="just" rtl="0">
              <a:lnSpc>
                <a:spcPct val="115000"/>
              </a:lnSpc>
              <a:spcBef>
                <a:spcPts val="0"/>
              </a:spcBef>
              <a:spcAft>
                <a:spcPts val="0"/>
              </a:spcAft>
              <a:buClr>
                <a:schemeClr val="dk2"/>
              </a:buClr>
              <a:buSzPts val="1400"/>
              <a:buFont typeface="Century Gothic"/>
              <a:buChar char="■"/>
            </a:pPr>
            <a:r>
              <a:rPr lang="ru-RU" sz="1400">
                <a:solidFill>
                  <a:srgbClr val="111111"/>
                </a:solidFill>
                <a:latin typeface="Century Gothic"/>
                <a:ea typeface="Century Gothic"/>
                <a:cs typeface="Century Gothic"/>
                <a:sym typeface="Century Gothic"/>
              </a:rPr>
              <a:t>Важно чтобы элементы располагались именно в той последовательности, в которой составлены вопросы Клиента.</a:t>
            </a:r>
            <a:endParaRPr sz="1400">
              <a:solidFill>
                <a:schemeClr val="dk1"/>
              </a:solidFill>
            </a:endParaRPr>
          </a:p>
          <a:p>
            <a:pPr marL="457200" lvl="0" indent="0" algn="just" rtl="0">
              <a:lnSpc>
                <a:spcPct val="115000"/>
              </a:lnSpc>
              <a:spcBef>
                <a:spcPts val="0"/>
              </a:spcBef>
              <a:spcAft>
                <a:spcPts val="0"/>
              </a:spcAft>
              <a:buClr>
                <a:schemeClr val="dk1"/>
              </a:buClr>
              <a:buSzPts val="1600"/>
              <a:buFont typeface="Arial"/>
              <a:buNone/>
            </a:pPr>
            <a:r>
              <a:rPr lang="ru-RU" sz="1400">
                <a:solidFill>
                  <a:srgbClr val="111111"/>
                </a:solidFill>
                <a:latin typeface="Century Gothic"/>
                <a:ea typeface="Century Gothic"/>
                <a:cs typeface="Century Gothic"/>
                <a:sym typeface="Century Gothic"/>
              </a:rPr>
              <a:t> </a:t>
            </a:r>
            <a:endParaRPr sz="1400">
              <a:solidFill>
                <a:schemeClr val="dk1"/>
              </a:solidFill>
              <a:latin typeface="Century Gothic"/>
              <a:ea typeface="Century Gothic"/>
              <a:cs typeface="Century Gothic"/>
              <a:sym typeface="Century Gothic"/>
            </a:endParaRPr>
          </a:p>
          <a:p>
            <a:pPr marL="285750" lvl="0" indent="-285750" algn="just" rtl="0">
              <a:lnSpc>
                <a:spcPct val="115000"/>
              </a:lnSpc>
              <a:spcBef>
                <a:spcPts val="0"/>
              </a:spcBef>
              <a:spcAft>
                <a:spcPts val="0"/>
              </a:spcAft>
              <a:buClr>
                <a:schemeClr val="dk2"/>
              </a:buClr>
              <a:buSzPts val="1400"/>
              <a:buFont typeface="Century Gothic"/>
              <a:buChar char="■"/>
            </a:pPr>
            <a:r>
              <a:rPr lang="ru-RU" sz="1400">
                <a:solidFill>
                  <a:srgbClr val="111111"/>
                </a:solidFill>
                <a:latin typeface="Century Gothic"/>
                <a:ea typeface="Century Gothic"/>
                <a:cs typeface="Century Gothic"/>
                <a:sym typeface="Century Gothic"/>
              </a:rPr>
              <a:t>Элементы, которые не отвечают ни на один из перечисленных вопросов Клиента, безжалостно удаляйте из прототипа.</a:t>
            </a:r>
            <a:endParaRPr sz="1000" b="1">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320911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5"/>
        <p:cNvGrpSpPr/>
        <p:nvPr/>
      </p:nvGrpSpPr>
      <p:grpSpPr>
        <a:xfrm>
          <a:off x="0" y="0"/>
          <a:ext cx="0" cy="0"/>
          <a:chOff x="0" y="0"/>
          <a:chExt cx="0" cy="0"/>
        </a:xfrm>
      </p:grpSpPr>
      <p:sp>
        <p:nvSpPr>
          <p:cNvPr id="366" name="Google Shape;366;p94"/>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Ответ. Задание № 1.1</a:t>
            </a:r>
            <a:endParaRPr dirty="0">
              <a:latin typeface="Century Gothic"/>
              <a:ea typeface="Century Gothic"/>
              <a:cs typeface="Century Gothic"/>
              <a:sym typeface="Century Gothic"/>
            </a:endParaRPr>
          </a:p>
        </p:txBody>
      </p:sp>
      <p:sp>
        <p:nvSpPr>
          <p:cNvPr id="367" name="Google Shape;367;p94"/>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5</a:t>
            </a:fld>
            <a:endParaRPr sz="1000" b="0" i="0" u="none" strike="noStrike" cap="none">
              <a:solidFill>
                <a:srgbClr val="434343"/>
              </a:solidFill>
              <a:latin typeface="Arial"/>
              <a:ea typeface="Arial"/>
              <a:cs typeface="Arial"/>
              <a:sym typeface="Arial"/>
            </a:endParaRPr>
          </a:p>
        </p:txBody>
      </p:sp>
      <p:sp>
        <p:nvSpPr>
          <p:cNvPr id="368" name="Google Shape;368;p94"/>
          <p:cNvSpPr/>
          <p:nvPr/>
        </p:nvSpPr>
        <p:spPr>
          <a:xfrm>
            <a:off x="3905693" y="838272"/>
            <a:ext cx="4559182" cy="313924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69" name="Google Shape;369;p94"/>
          <p:cNvGraphicFramePr/>
          <p:nvPr>
            <p:extLst>
              <p:ext uri="{D42A27DB-BD31-4B8C-83A1-F6EECF244321}">
                <p14:modId xmlns:p14="http://schemas.microsoft.com/office/powerpoint/2010/main" val="3760295881"/>
              </p:ext>
            </p:extLst>
          </p:nvPr>
        </p:nvGraphicFramePr>
        <p:xfrm>
          <a:off x="472577" y="838272"/>
          <a:ext cx="3114140" cy="3044930"/>
        </p:xfrm>
        <a:graphic>
          <a:graphicData uri="http://schemas.openxmlformats.org/drawingml/2006/table">
            <a:tbl>
              <a:tblPr firstRow="1" bandRow="1">
                <a:noFill/>
                <a:tableStyleId>{31B5070B-2BE0-4A17-A0F6-6FFB68C41A57}</a:tableStyleId>
              </a:tblPr>
              <a:tblGrid>
                <a:gridCol w="2107590">
                  <a:extLst>
                    <a:ext uri="{9D8B030D-6E8A-4147-A177-3AD203B41FA5}">
                      <a16:colId xmlns:a16="http://schemas.microsoft.com/office/drawing/2014/main" val="20000"/>
                    </a:ext>
                  </a:extLst>
                </a:gridCol>
                <a:gridCol w="1006550">
                  <a:extLst>
                    <a:ext uri="{9D8B030D-6E8A-4147-A177-3AD203B41FA5}">
                      <a16:colId xmlns:a16="http://schemas.microsoft.com/office/drawing/2014/main" val="20001"/>
                    </a:ext>
                  </a:extLst>
                </a:gridCol>
              </a:tblGrid>
              <a:tr h="1246600">
                <a:tc>
                  <a:txBody>
                    <a:bodyPr/>
                    <a:lstStyle/>
                    <a:p>
                      <a:pPr marL="0" marR="0" lvl="0" indent="0" algn="l" rtl="0">
                        <a:lnSpc>
                          <a:spcPct val="100000"/>
                        </a:lnSpc>
                        <a:spcBef>
                          <a:spcPts val="0"/>
                        </a:spcBef>
                        <a:spcAft>
                          <a:spcPts val="0"/>
                        </a:spcAft>
                        <a:buNone/>
                      </a:pPr>
                      <a:r>
                        <a:rPr lang="ru" sz="800" b="1" u="none" strike="noStrike" cap="none" dirty="0">
                          <a:latin typeface="Century Gothic"/>
                          <a:ea typeface="Century Gothic"/>
                          <a:cs typeface="Century Gothic"/>
                          <a:sym typeface="Century Gothic"/>
                        </a:rPr>
                        <a:t>Выгоды</a:t>
                      </a:r>
                      <a:endParaRPr sz="800" dirty="0">
                        <a:latin typeface="Century Gothic"/>
                        <a:ea typeface="Century Gothic"/>
                        <a:cs typeface="Century Gothic"/>
                        <a:sym typeface="Century Gothic"/>
                      </a:endParaRPr>
                    </a:p>
                    <a:p>
                      <a:pPr marL="171450" marR="0" lvl="0" indent="-171450" algn="l" rtl="0">
                        <a:lnSpc>
                          <a:spcPct val="100000"/>
                        </a:lnSpc>
                        <a:spcBef>
                          <a:spcPts val="0"/>
                        </a:spcBef>
                        <a:spcAft>
                          <a:spcPts val="0"/>
                        </a:spcAft>
                        <a:buFont typeface="Arial" panose="020B0604020202020204" pitchFamily="34" charset="0"/>
                        <a:buChar char="•"/>
                      </a:pPr>
                      <a:r>
                        <a:rPr lang="ru-RU" sz="800" u="none" strike="noStrike" cap="none" dirty="0">
                          <a:latin typeface="Century Gothic"/>
                          <a:ea typeface="Century Gothic"/>
                          <a:cs typeface="Century Gothic"/>
                          <a:sym typeface="Century Gothic"/>
                        </a:rPr>
                        <a:t>Быстрая и удобная доставка продуктов питания прямо до двери клиента.</a:t>
                      </a:r>
                    </a:p>
                    <a:p>
                      <a:pPr marL="171450" marR="0" lvl="0" indent="-171450" algn="l" rtl="0">
                        <a:lnSpc>
                          <a:spcPct val="100000"/>
                        </a:lnSpc>
                        <a:spcBef>
                          <a:spcPts val="0"/>
                        </a:spcBef>
                        <a:spcAft>
                          <a:spcPts val="0"/>
                        </a:spcAft>
                        <a:buFont typeface="Arial" panose="020B0604020202020204" pitchFamily="34" charset="0"/>
                        <a:buChar char="•"/>
                      </a:pPr>
                      <a:r>
                        <a:rPr lang="ru-RU" sz="800" u="none" strike="noStrike" cap="none" dirty="0">
                          <a:latin typeface="Century Gothic"/>
                          <a:ea typeface="Century Gothic"/>
                          <a:cs typeface="Century Gothic"/>
                          <a:sym typeface="Century Gothic"/>
                        </a:rPr>
                        <a:t>Возможность выбрать из широкого ассортимента продуктов, включая свежие овощи и фрукты, молочные продукты, мясо, рыбу и многое другое.</a:t>
                      </a:r>
                    </a:p>
                    <a:p>
                      <a:pPr marL="171450" marR="0" lvl="0" indent="-171450" algn="l" rtl="0">
                        <a:lnSpc>
                          <a:spcPct val="100000"/>
                        </a:lnSpc>
                        <a:spcBef>
                          <a:spcPts val="0"/>
                        </a:spcBef>
                        <a:spcAft>
                          <a:spcPts val="0"/>
                        </a:spcAft>
                        <a:buFont typeface="Arial" panose="020B0604020202020204" pitchFamily="34" charset="0"/>
                        <a:buChar char="•"/>
                      </a:pPr>
                      <a:r>
                        <a:rPr lang="ru-RU" sz="800" u="none" strike="noStrike" cap="none" dirty="0">
                          <a:latin typeface="Century Gothic"/>
                          <a:ea typeface="Century Gothic"/>
                          <a:cs typeface="Century Gothic"/>
                          <a:sym typeface="Century Gothic"/>
                        </a:rPr>
                        <a:t>Возможность следить за статусом заказа и местоположением курьера в реальном времени.</a:t>
                      </a:r>
                      <a:endParaRPr sz="800" u="none" strike="noStrike" cap="none" dirty="0">
                        <a:latin typeface="Century Gothic"/>
                        <a:ea typeface="Century Gothic"/>
                        <a:cs typeface="Century Gothic"/>
                        <a:sym typeface="Century Gothic"/>
                      </a:endParaRPr>
                    </a:p>
                  </a:txBody>
                  <a:tcPr marL="91450" marR="91450" marT="45725" marB="45725">
                    <a:lnL w="9525" cap="flat" cmpd="sng">
                      <a:solidFill>
                        <a:srgbClr val="414141"/>
                      </a:solidFill>
                      <a:prstDash val="solid"/>
                      <a:round/>
                      <a:headEnd type="none" w="sm" len="sm"/>
                      <a:tailEnd type="none" w="sm" len="sm"/>
                    </a:lnL>
                    <a:lnR w="9525" cap="flat" cmpd="sng">
                      <a:solidFill>
                        <a:srgbClr val="414141"/>
                      </a:solidFill>
                      <a:prstDash val="solid"/>
                      <a:round/>
                      <a:headEnd type="none" w="sm" len="sm"/>
                      <a:tailEnd type="none" w="sm" len="sm"/>
                    </a:lnR>
                    <a:lnT w="9525" cap="flat" cmpd="sng">
                      <a:solidFill>
                        <a:srgbClr val="414141"/>
                      </a:solidFill>
                      <a:prstDash val="solid"/>
                      <a:round/>
                      <a:headEnd type="none" w="sm" len="sm"/>
                      <a:tailEnd type="none" w="sm" len="sm"/>
                    </a:lnT>
                    <a:lnB w="9525" cap="flat" cmpd="sng">
                      <a:solidFill>
                        <a:srgbClr val="414141"/>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None/>
                      </a:pPr>
                      <a:r>
                        <a:rPr lang="ru" sz="800" b="1" u="none" strike="noStrike" cap="none" dirty="0">
                          <a:latin typeface="Century Gothic"/>
                          <a:ea typeface="Century Gothic"/>
                          <a:cs typeface="Century Gothic"/>
                          <a:sym typeface="Century Gothic"/>
                        </a:rPr>
                        <a:t>Впечатления</a:t>
                      </a:r>
                      <a:endParaRPr sz="800" dirty="0">
                        <a:latin typeface="Century Gothic"/>
                        <a:ea typeface="Century Gothic"/>
                        <a:cs typeface="Century Gothic"/>
                        <a:sym typeface="Century Gothic"/>
                      </a:endParaRPr>
                    </a:p>
                    <a:p>
                      <a:pPr marL="171450" marR="0" lvl="0" indent="-171450" algn="l" rtl="0">
                        <a:lnSpc>
                          <a:spcPct val="100000"/>
                        </a:lnSpc>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Удобство</a:t>
                      </a:r>
                    </a:p>
                    <a:p>
                      <a:pPr marL="171450" marR="0" lvl="0" indent="-171450" algn="l" rtl="0">
                        <a:lnSpc>
                          <a:spcPct val="100000"/>
                        </a:lnSpc>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Скорость</a:t>
                      </a:r>
                    </a:p>
                    <a:p>
                      <a:pPr marL="171450" marR="0" lvl="0" indent="-171450" algn="l" rtl="0">
                        <a:lnSpc>
                          <a:spcPct val="100000"/>
                        </a:lnSpc>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Комфорт</a:t>
                      </a:r>
                    </a:p>
                    <a:p>
                      <a:pPr marL="171450" marR="0" lvl="0" indent="-171450" algn="l" rtl="0">
                        <a:lnSpc>
                          <a:spcPct val="100000"/>
                        </a:lnSpc>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радость</a:t>
                      </a:r>
                      <a:endParaRPr sz="800" dirty="0">
                        <a:latin typeface="Century Gothic"/>
                        <a:ea typeface="Century Gothic"/>
                        <a:cs typeface="Century Gothic"/>
                        <a:sym typeface="Century Gothic"/>
                      </a:endParaRPr>
                    </a:p>
                  </a:txBody>
                  <a:tcPr marL="91450" marR="91450" marT="45725" marB="45725">
                    <a:lnL w="9525" cap="flat" cmpd="sng">
                      <a:solidFill>
                        <a:srgbClr val="414141"/>
                      </a:solidFill>
                      <a:prstDash val="solid"/>
                      <a:round/>
                      <a:headEnd type="none" w="sm" len="sm"/>
                      <a:tailEnd type="none" w="sm" len="sm"/>
                    </a:lnL>
                    <a:lnR w="9525" cap="flat" cmpd="sng">
                      <a:solidFill>
                        <a:srgbClr val="414141"/>
                      </a:solidFill>
                      <a:prstDash val="solid"/>
                      <a:round/>
                      <a:headEnd type="none" w="sm" len="sm"/>
                      <a:tailEnd type="none" w="sm" len="sm"/>
                    </a:lnR>
                    <a:lnT w="9525" cap="flat" cmpd="sng">
                      <a:solidFill>
                        <a:srgbClr val="414141"/>
                      </a:solidFill>
                      <a:prstDash val="solid"/>
                      <a:round/>
                      <a:headEnd type="none" w="sm" len="sm"/>
                      <a:tailEnd type="none" w="sm" len="sm"/>
                    </a:lnT>
                    <a:lnB w="9525" cap="flat" cmpd="sng">
                      <a:solidFill>
                        <a:srgbClr val="414141"/>
                      </a:solidFill>
                      <a:prstDash val="solid"/>
                      <a:round/>
                      <a:headEnd type="none" w="sm" len="sm"/>
                      <a:tailEnd type="none" w="sm" len="sm"/>
                    </a:lnB>
                  </a:tcPr>
                </a:tc>
                <a:extLst>
                  <a:ext uri="{0D108BD9-81ED-4DB2-BD59-A6C34878D82A}">
                    <a16:rowId xmlns:a16="http://schemas.microsoft.com/office/drawing/2014/main" val="10000"/>
                  </a:ext>
                </a:extLst>
              </a:tr>
              <a:tr h="1246600">
                <a:tc>
                  <a:txBody>
                    <a:bodyPr/>
                    <a:lstStyle/>
                    <a:p>
                      <a:pPr marL="0" marR="0" lvl="0" indent="0" algn="l" rtl="0">
                        <a:lnSpc>
                          <a:spcPct val="100000"/>
                        </a:lnSpc>
                        <a:spcBef>
                          <a:spcPts val="0"/>
                        </a:spcBef>
                        <a:spcAft>
                          <a:spcPts val="0"/>
                        </a:spcAft>
                        <a:buNone/>
                      </a:pPr>
                      <a:r>
                        <a:rPr lang="ru" sz="800" b="1" u="none" strike="noStrike" cap="none" dirty="0">
                          <a:latin typeface="Century Gothic"/>
                          <a:ea typeface="Century Gothic"/>
                          <a:cs typeface="Century Gothic"/>
                          <a:sym typeface="Century Gothic"/>
                        </a:rPr>
                        <a:t>Характеристики</a:t>
                      </a:r>
                      <a:endParaRPr sz="800" dirty="0">
                        <a:latin typeface="Century Gothic"/>
                        <a:ea typeface="Century Gothic"/>
                        <a:cs typeface="Century Gothic"/>
                        <a:sym typeface="Century Gothic"/>
                      </a:endParaRPr>
                    </a:p>
                    <a:p>
                      <a:pPr marL="171450" marR="0" lvl="0" indent="-171450" algn="l" rtl="0">
                        <a:lnSpc>
                          <a:spcPct val="100000"/>
                        </a:lnSpc>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Интуитивно понятный интерфейс приложения для простого оформления заказа.</a:t>
                      </a:r>
                    </a:p>
                    <a:p>
                      <a:pPr marL="171450" marR="0" lvl="0" indent="-171450" algn="l" rtl="0">
                        <a:lnSpc>
                          <a:spcPct val="100000"/>
                        </a:lnSpc>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Гибкая система оплаты, включая онлайн-платежи и наличные курьеру.</a:t>
                      </a:r>
                    </a:p>
                    <a:p>
                      <a:pPr marL="171450" marR="0" lvl="0" indent="-171450" algn="l" rtl="0">
                        <a:lnSpc>
                          <a:spcPct val="100000"/>
                        </a:lnSpc>
                        <a:spcBef>
                          <a:spcPts val="0"/>
                        </a:spcBef>
                        <a:spcAft>
                          <a:spcPts val="0"/>
                        </a:spcAft>
                        <a:buFont typeface="Arial" panose="020B0604020202020204" pitchFamily="34" charset="0"/>
                        <a:buChar char="•"/>
                      </a:pPr>
                      <a:r>
                        <a:rPr lang="ru-RU" sz="800" dirty="0">
                          <a:latin typeface="Century Gothic"/>
                          <a:ea typeface="Century Gothic"/>
                          <a:cs typeface="Century Gothic"/>
                          <a:sym typeface="Century Gothic"/>
                        </a:rPr>
                        <a:t>Доставка продуктов в удобное для клиента время и место.</a:t>
                      </a:r>
                      <a:endParaRPr sz="800" dirty="0">
                        <a:latin typeface="Century Gothic"/>
                        <a:ea typeface="Century Gothic"/>
                        <a:cs typeface="Century Gothic"/>
                        <a:sym typeface="Century Gothic"/>
                      </a:endParaRPr>
                    </a:p>
                  </a:txBody>
                  <a:tcPr marL="91450" marR="91450" marT="45725" marB="45725">
                    <a:lnL w="9525" cap="flat" cmpd="sng">
                      <a:solidFill>
                        <a:srgbClr val="414141"/>
                      </a:solidFill>
                      <a:prstDash val="solid"/>
                      <a:round/>
                      <a:headEnd type="none" w="sm" len="sm"/>
                      <a:tailEnd type="none" w="sm" len="sm"/>
                    </a:lnL>
                    <a:lnR w="9525" cap="flat" cmpd="sng">
                      <a:solidFill>
                        <a:srgbClr val="414141"/>
                      </a:solidFill>
                      <a:prstDash val="solid"/>
                      <a:round/>
                      <a:headEnd type="none" w="sm" len="sm"/>
                      <a:tailEnd type="none" w="sm" len="sm"/>
                    </a:lnR>
                    <a:lnT w="9525" cap="flat" cmpd="sng">
                      <a:solidFill>
                        <a:srgbClr val="414141"/>
                      </a:solidFill>
                      <a:prstDash val="solid"/>
                      <a:round/>
                      <a:headEnd type="none" w="sm" len="sm"/>
                      <a:tailEnd type="none" w="sm" len="sm"/>
                    </a:lnT>
                    <a:lnB w="9525" cap="flat" cmpd="sng">
                      <a:solidFill>
                        <a:srgbClr val="414141"/>
                      </a:solidFill>
                      <a:prstDash val="solid"/>
                      <a:round/>
                      <a:headEnd type="none" w="sm" len="sm"/>
                      <a:tailEnd type="none" w="sm" len="sm"/>
                    </a:lnB>
                  </a:tcPr>
                </a:tc>
                <a:tc vMerge="1">
                  <a:txBody>
                    <a:bodyPr/>
                    <a:lstStyle/>
                    <a:p>
                      <a:endParaRPr lang="ru-RU"/>
                    </a:p>
                  </a:txBody>
                  <a:tcPr/>
                </a:tc>
                <a:extLst>
                  <a:ext uri="{0D108BD9-81ED-4DB2-BD59-A6C34878D82A}">
                    <a16:rowId xmlns:a16="http://schemas.microsoft.com/office/drawing/2014/main" val="10001"/>
                  </a:ext>
                </a:extLst>
              </a:tr>
            </a:tbl>
          </a:graphicData>
        </a:graphic>
      </p:graphicFrame>
      <p:sp>
        <p:nvSpPr>
          <p:cNvPr id="370" name="Google Shape;370;p94"/>
          <p:cNvSpPr/>
          <p:nvPr/>
        </p:nvSpPr>
        <p:spPr>
          <a:xfrm>
            <a:off x="472577" y="3918858"/>
            <a:ext cx="3114140" cy="766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1" name="Google Shape;371;p94"/>
          <p:cNvSpPr/>
          <p:nvPr/>
        </p:nvSpPr>
        <p:spPr>
          <a:xfrm>
            <a:off x="3905693" y="4092788"/>
            <a:ext cx="4567316" cy="59256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72" name="Google Shape;372;p94"/>
          <p:cNvCxnSpPr>
            <a:cxnSpLocks/>
            <a:endCxn id="368" idx="6"/>
          </p:cNvCxnSpPr>
          <p:nvPr/>
        </p:nvCxnSpPr>
        <p:spPr>
          <a:xfrm>
            <a:off x="6185284" y="2300715"/>
            <a:ext cx="2279591" cy="107177"/>
          </a:xfrm>
          <a:prstGeom prst="straightConnector1">
            <a:avLst/>
          </a:prstGeom>
          <a:noFill/>
          <a:ln w="9525" cap="flat" cmpd="sng">
            <a:solidFill>
              <a:srgbClr val="414141"/>
            </a:solidFill>
            <a:prstDash val="solid"/>
            <a:round/>
            <a:headEnd type="none" w="sm" len="sm"/>
            <a:tailEnd type="none" w="sm" len="sm"/>
          </a:ln>
        </p:spPr>
      </p:cxnSp>
      <p:cxnSp>
        <p:nvCxnSpPr>
          <p:cNvPr id="373" name="Google Shape;373;p94"/>
          <p:cNvCxnSpPr>
            <a:cxnSpLocks/>
            <a:stCxn id="368" idx="2"/>
          </p:cNvCxnSpPr>
          <p:nvPr/>
        </p:nvCxnSpPr>
        <p:spPr>
          <a:xfrm flipV="1">
            <a:off x="3905693" y="2300714"/>
            <a:ext cx="2279591" cy="107178"/>
          </a:xfrm>
          <a:prstGeom prst="straightConnector1">
            <a:avLst/>
          </a:prstGeom>
          <a:noFill/>
          <a:ln w="9525" cap="flat" cmpd="sng">
            <a:solidFill>
              <a:srgbClr val="414141"/>
            </a:solidFill>
            <a:prstDash val="solid"/>
            <a:round/>
            <a:headEnd type="none" w="sm" len="sm"/>
            <a:tailEnd type="none" w="sm" len="sm"/>
          </a:ln>
        </p:spPr>
      </p:cxnSp>
      <p:cxnSp>
        <p:nvCxnSpPr>
          <p:cNvPr id="374" name="Google Shape;374;p94"/>
          <p:cNvCxnSpPr>
            <a:cxnSpLocks/>
            <a:endCxn id="368" idx="4"/>
          </p:cNvCxnSpPr>
          <p:nvPr/>
        </p:nvCxnSpPr>
        <p:spPr>
          <a:xfrm>
            <a:off x="6178407" y="2300714"/>
            <a:ext cx="6877" cy="1676798"/>
          </a:xfrm>
          <a:prstGeom prst="straightConnector1">
            <a:avLst/>
          </a:prstGeom>
          <a:noFill/>
          <a:ln w="9525" cap="flat" cmpd="sng">
            <a:solidFill>
              <a:srgbClr val="414141"/>
            </a:solidFill>
            <a:prstDash val="solid"/>
            <a:round/>
            <a:headEnd type="none" w="sm" len="sm"/>
            <a:tailEnd type="none" w="sm" len="sm"/>
          </a:ln>
        </p:spPr>
      </p:cxnSp>
      <p:sp>
        <p:nvSpPr>
          <p:cNvPr id="375" name="Google Shape;375;p94"/>
          <p:cNvSpPr txBox="1"/>
          <p:nvPr/>
        </p:nvSpPr>
        <p:spPr>
          <a:xfrm>
            <a:off x="4858830" y="1150412"/>
            <a:ext cx="2666662" cy="11695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 sz="800" b="1" i="0" u="none" strike="noStrike" cap="none" dirty="0">
                <a:solidFill>
                  <a:srgbClr val="000000"/>
                </a:solidFill>
                <a:latin typeface="Century Gothic"/>
                <a:ea typeface="Century Gothic"/>
                <a:cs typeface="Century Gothic"/>
                <a:sym typeface="Century Gothic"/>
              </a:rPr>
              <a:t>Желания</a:t>
            </a:r>
            <a:endParaRPr sz="800" dirty="0">
              <a:latin typeface="Century Gothic"/>
              <a:ea typeface="Century Gothic"/>
              <a:cs typeface="Century Gothic"/>
              <a:sym typeface="Century Gothic"/>
            </a:endParaRPr>
          </a:p>
          <a:p>
            <a:pPr marL="171450" lvl="0" indent="-171450" algn="ctr">
              <a:buFont typeface="Arial" panose="020B0604020202020204" pitchFamily="34" charset="0"/>
              <a:buChar char="•"/>
            </a:pPr>
            <a:r>
              <a:rPr lang="ru-RU" sz="800" dirty="0">
                <a:latin typeface="Century Gothic"/>
                <a:ea typeface="Century Gothic"/>
                <a:cs typeface="Century Gothic"/>
                <a:sym typeface="Century Gothic"/>
              </a:rPr>
              <a:t>Получать свежие и качественные продукты питания без необходимости тратить время на посещение магазина.</a:t>
            </a:r>
          </a:p>
          <a:p>
            <a:pPr marL="171450" lvl="0" indent="-171450" algn="ctr">
              <a:buFont typeface="Arial" panose="020B0604020202020204" pitchFamily="34" charset="0"/>
              <a:buChar char="•"/>
            </a:pPr>
            <a:r>
              <a:rPr lang="ru-RU" sz="800" dirty="0">
                <a:latin typeface="Century Gothic"/>
                <a:ea typeface="Century Gothic"/>
                <a:cs typeface="Century Gothic"/>
                <a:sym typeface="Century Gothic"/>
              </a:rPr>
              <a:t>Получать удовольствие от удобства и простоты использования приложения для заказа продуктов питания.</a:t>
            </a:r>
            <a:endParaRPr sz="800" dirty="0">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376" name="Google Shape;376;p94"/>
          <p:cNvSpPr txBox="1"/>
          <p:nvPr/>
        </p:nvSpPr>
        <p:spPr>
          <a:xfrm>
            <a:off x="3989709" y="2600524"/>
            <a:ext cx="232425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 sz="800" b="1" i="0" u="none" strike="noStrike" cap="none" dirty="0">
                <a:solidFill>
                  <a:srgbClr val="000000"/>
                </a:solidFill>
                <a:latin typeface="Century Gothic"/>
                <a:ea typeface="Century Gothic"/>
                <a:cs typeface="Century Gothic"/>
                <a:sym typeface="Century Gothic"/>
              </a:rPr>
              <a:t>Потребности</a:t>
            </a:r>
          </a:p>
          <a:p>
            <a:pPr marL="171450" lvl="0" indent="-171450">
              <a:buFont typeface="Arial" panose="020B0604020202020204" pitchFamily="34" charset="0"/>
              <a:buChar char="•"/>
            </a:pPr>
            <a:r>
              <a:rPr lang="ru-RU" sz="800" dirty="0">
                <a:latin typeface="Century Gothic"/>
                <a:ea typeface="Century Gothic"/>
                <a:cs typeface="Century Gothic"/>
                <a:sym typeface="Century Gothic"/>
              </a:rPr>
              <a:t>Надежная и быстрая доставка продуктов питания, чтобы не тратить время на поездки в магазин.</a:t>
            </a:r>
          </a:p>
          <a:p>
            <a:pPr marL="171450" lvl="0" indent="-171450" algn="ctr">
              <a:buFont typeface="Arial" panose="020B0604020202020204" pitchFamily="34" charset="0"/>
              <a:buChar char="•"/>
            </a:pPr>
            <a:r>
              <a:rPr lang="ru-RU" sz="800" dirty="0">
                <a:latin typeface="Century Gothic"/>
                <a:ea typeface="Century Gothic"/>
                <a:cs typeface="Century Gothic"/>
                <a:sym typeface="Century Gothic"/>
              </a:rPr>
              <a:t>Широкий выбор продуктов для удовлетворения различных потребностей.</a:t>
            </a:r>
            <a:endParaRPr sz="800" dirty="0">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800" dirty="0">
              <a:latin typeface="Century Gothic"/>
              <a:ea typeface="Century Gothic"/>
              <a:cs typeface="Century Gothic"/>
              <a:sym typeface="Century Gothic"/>
            </a:endParaRPr>
          </a:p>
        </p:txBody>
      </p:sp>
      <p:sp>
        <p:nvSpPr>
          <p:cNvPr id="377" name="Google Shape;377;p94"/>
          <p:cNvSpPr txBox="1"/>
          <p:nvPr/>
        </p:nvSpPr>
        <p:spPr>
          <a:xfrm>
            <a:off x="6127532" y="2577615"/>
            <a:ext cx="1974477"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 sz="800" b="1" i="0" u="none" strike="noStrike" cap="none" dirty="0">
                <a:solidFill>
                  <a:srgbClr val="000000"/>
                </a:solidFill>
                <a:latin typeface="Century Gothic"/>
                <a:ea typeface="Century Gothic"/>
                <a:cs typeface="Century Gothic"/>
                <a:sym typeface="Century Gothic"/>
              </a:rPr>
              <a:t>Страхи</a:t>
            </a:r>
          </a:p>
          <a:p>
            <a:pPr marL="171450" lvl="0" indent="-171450">
              <a:buFont typeface="Arial" panose="020B0604020202020204" pitchFamily="34" charset="0"/>
              <a:buChar char="•"/>
            </a:pPr>
            <a:r>
              <a:rPr lang="ru-RU" sz="800" dirty="0">
                <a:latin typeface="Century Gothic"/>
                <a:ea typeface="Century Gothic"/>
                <a:cs typeface="Century Gothic"/>
                <a:sym typeface="Century Gothic"/>
              </a:rPr>
              <a:t>Некачественные продукты питания или продукты, с истекшим сроком годности.</a:t>
            </a:r>
          </a:p>
          <a:p>
            <a:pPr marL="171450" lvl="0" indent="-171450">
              <a:buFont typeface="Arial" panose="020B0604020202020204" pitchFamily="34" charset="0"/>
              <a:buChar char="•"/>
            </a:pPr>
            <a:r>
              <a:rPr lang="ru-RU" sz="800" dirty="0">
                <a:latin typeface="Century Gothic"/>
                <a:ea typeface="Century Gothic"/>
                <a:cs typeface="Century Gothic"/>
                <a:sym typeface="Century Gothic"/>
              </a:rPr>
              <a:t>Задержки в доставке, которые могут нарушить планы клиента.</a:t>
            </a:r>
            <a:endParaRPr sz="800" dirty="0">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800" dirty="0">
              <a:latin typeface="Century Gothic"/>
              <a:ea typeface="Century Gothic"/>
              <a:cs typeface="Century Gothic"/>
              <a:sym typeface="Century Gothic"/>
            </a:endParaRPr>
          </a:p>
        </p:txBody>
      </p:sp>
      <p:sp>
        <p:nvSpPr>
          <p:cNvPr id="378" name="Google Shape;378;p94"/>
          <p:cNvSpPr txBox="1"/>
          <p:nvPr/>
        </p:nvSpPr>
        <p:spPr>
          <a:xfrm>
            <a:off x="3905694" y="4093951"/>
            <a:ext cx="4567315"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 sz="800" b="1" i="0" u="none" strike="noStrike" cap="none" dirty="0">
                <a:solidFill>
                  <a:srgbClr val="000000"/>
                </a:solidFill>
                <a:latin typeface="Century Gothic"/>
                <a:ea typeface="Century Gothic"/>
                <a:cs typeface="Century Gothic"/>
                <a:sym typeface="Century Gothic"/>
              </a:rPr>
              <a:t>Заменители</a:t>
            </a:r>
            <a:r>
              <a:rPr lang="ru" sz="800" i="0" u="none" strike="noStrike" cap="none" dirty="0">
                <a:solidFill>
                  <a:srgbClr val="000000"/>
                </a:solidFill>
                <a:latin typeface="Century Gothic"/>
                <a:ea typeface="Century Gothic"/>
                <a:cs typeface="Century Gothic"/>
                <a:sym typeface="Century Gothic"/>
              </a:rPr>
              <a:t>: </a:t>
            </a:r>
          </a:p>
          <a:p>
            <a:pPr marL="171450" lvl="0" indent="-171450">
              <a:buFont typeface="Arial" panose="020B0604020202020204" pitchFamily="34" charset="0"/>
              <a:buChar char="•"/>
            </a:pPr>
            <a:r>
              <a:rPr lang="ru-RU" sz="800" dirty="0">
                <a:latin typeface="Century Gothic"/>
                <a:ea typeface="Century Gothic"/>
                <a:cs typeface="Century Gothic"/>
                <a:sym typeface="Century Gothic"/>
              </a:rPr>
              <a:t>Посещение магазина для покупки продуктов питания.</a:t>
            </a:r>
          </a:p>
          <a:p>
            <a:pPr marL="171450" lvl="0" indent="-171450">
              <a:buFont typeface="Arial" panose="020B0604020202020204" pitchFamily="34" charset="0"/>
              <a:buChar char="•"/>
            </a:pPr>
            <a:r>
              <a:rPr lang="ru-RU" sz="800" dirty="0">
                <a:latin typeface="Century Gothic"/>
                <a:ea typeface="Century Gothic"/>
                <a:cs typeface="Century Gothic"/>
                <a:sym typeface="Century Gothic"/>
              </a:rPr>
              <a:t>Другие службы доставки продуктов питания, которые могут быть менее удобными или надежными.</a:t>
            </a:r>
            <a:endParaRPr sz="800" dirty="0">
              <a:latin typeface="Century Gothic"/>
              <a:ea typeface="Century Gothic"/>
              <a:cs typeface="Century Gothic"/>
              <a:sym typeface="Century Gothic"/>
            </a:endParaRPr>
          </a:p>
        </p:txBody>
      </p:sp>
      <p:sp>
        <p:nvSpPr>
          <p:cNvPr id="379" name="Google Shape;379;p94"/>
          <p:cNvSpPr txBox="1"/>
          <p:nvPr/>
        </p:nvSpPr>
        <p:spPr>
          <a:xfrm>
            <a:off x="535109" y="3977512"/>
            <a:ext cx="3051608" cy="707846"/>
          </a:xfrm>
          <a:prstGeom prst="rect">
            <a:avLst/>
          </a:prstGeom>
          <a:noFill/>
          <a:ln>
            <a:noFill/>
          </a:ln>
        </p:spPr>
        <p:txBody>
          <a:bodyPr spcFirstLastPara="1" wrap="square" lIns="91425" tIns="45700" rIns="91425" bIns="45700" anchor="t" anchorCtr="0">
            <a:spAutoFit/>
          </a:bodyPr>
          <a:lstStyle/>
          <a:p>
            <a:pPr lvl="0"/>
            <a:r>
              <a:rPr lang="ru" sz="800" b="1" i="0" u="none" strike="noStrike" cap="none" dirty="0">
                <a:solidFill>
                  <a:srgbClr val="000000"/>
                </a:solidFill>
                <a:latin typeface="Century Gothic"/>
                <a:ea typeface="Century Gothic"/>
                <a:cs typeface="Century Gothic"/>
                <a:sym typeface="Century Gothic"/>
              </a:rPr>
              <a:t>Продукт: </a:t>
            </a:r>
            <a:r>
              <a:rPr lang="ru-RU" sz="800" dirty="0">
                <a:latin typeface="Century Gothic"/>
                <a:ea typeface="Century Gothic"/>
                <a:cs typeface="Century Gothic"/>
                <a:sym typeface="Century Gothic"/>
              </a:rPr>
              <a:t>мобильное приложение для доставки продуктов питания</a:t>
            </a:r>
            <a:r>
              <a:rPr lang="ru-RU" sz="800" b="1" dirty="0">
                <a:latin typeface="Century Gothic"/>
                <a:ea typeface="Century Gothic"/>
                <a:cs typeface="Century Gothic"/>
                <a:sym typeface="Century Gothic"/>
              </a:rPr>
              <a:t>.</a:t>
            </a:r>
            <a:endParaRPr sz="800" dirty="0">
              <a:latin typeface="Century Gothic"/>
              <a:ea typeface="Century Gothic"/>
              <a:cs typeface="Century Gothic"/>
              <a:sym typeface="Century Gothic"/>
            </a:endParaRPr>
          </a:p>
          <a:p>
            <a:pPr lvl="0"/>
            <a:r>
              <a:rPr lang="ru" sz="800" b="1" i="0" u="none" strike="noStrike" cap="none" dirty="0">
                <a:solidFill>
                  <a:srgbClr val="000000"/>
                </a:solidFill>
                <a:latin typeface="Century Gothic"/>
                <a:ea typeface="Century Gothic"/>
                <a:cs typeface="Century Gothic"/>
                <a:sym typeface="Century Gothic"/>
              </a:rPr>
              <a:t>Идеальный клиент</a:t>
            </a:r>
            <a:r>
              <a:rPr lang="ru" sz="800" i="0" u="none" strike="noStrike" cap="none" dirty="0">
                <a:solidFill>
                  <a:srgbClr val="000000"/>
                </a:solidFill>
                <a:latin typeface="Century Gothic"/>
                <a:ea typeface="Century Gothic"/>
                <a:cs typeface="Century Gothic"/>
                <a:sym typeface="Century Gothic"/>
              </a:rPr>
              <a:t>: </a:t>
            </a:r>
            <a:r>
              <a:rPr lang="ru-RU" sz="800" dirty="0">
                <a:latin typeface="Century Gothic"/>
                <a:ea typeface="Century Gothic"/>
                <a:cs typeface="Century Gothic"/>
                <a:sym typeface="Century Gothic"/>
              </a:rPr>
              <a:t>клиент, который ценит свое время и хочет получать свежие и качественные продукты питания без необходимости посещения магазина</a:t>
            </a:r>
            <a:endParaRPr sz="800" dirty="0">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3098fc103e_0_25"/>
          <p:cNvSpPr txBox="1">
            <a:spLocks noGrp="1"/>
          </p:cNvSpPr>
          <p:nvPr>
            <p:ph type="title"/>
          </p:nvPr>
        </p:nvSpPr>
        <p:spPr>
          <a:xfrm>
            <a:off x="355600" y="368300"/>
            <a:ext cx="61290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 5.1 - Вопросы Клиента к Продукту</a:t>
            </a:r>
            <a:endParaRPr dirty="0">
              <a:latin typeface="Century Gothic"/>
              <a:ea typeface="Century Gothic"/>
              <a:cs typeface="Century Gothic"/>
              <a:sym typeface="Century Gothic"/>
            </a:endParaRPr>
          </a:p>
        </p:txBody>
      </p:sp>
      <p:sp>
        <p:nvSpPr>
          <p:cNvPr id="309" name="Google Shape;309;g13098fc103e_0_25"/>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50</a:t>
            </a:fld>
            <a:endParaRPr sz="1000" b="0" i="0" u="none" strike="noStrike" cap="none" dirty="0">
              <a:solidFill>
                <a:srgbClr val="434343"/>
              </a:solidFill>
              <a:latin typeface="Arial"/>
              <a:ea typeface="Arial"/>
              <a:cs typeface="Arial"/>
              <a:sym typeface="Arial"/>
            </a:endParaRPr>
          </a:p>
        </p:txBody>
      </p:sp>
      <p:sp>
        <p:nvSpPr>
          <p:cNvPr id="310" name="Google Shape;310;g13098fc103e_0_25"/>
          <p:cNvSpPr txBox="1">
            <a:spLocks noGrp="1"/>
          </p:cNvSpPr>
          <p:nvPr>
            <p:ph type="body" idx="1"/>
          </p:nvPr>
        </p:nvSpPr>
        <p:spPr>
          <a:xfrm>
            <a:off x="311150" y="860900"/>
            <a:ext cx="4851000" cy="1950900"/>
          </a:xfrm>
          <a:prstGeom prst="rect">
            <a:avLst/>
          </a:prstGeom>
          <a:noFill/>
          <a:ln>
            <a:noFill/>
          </a:ln>
        </p:spPr>
        <p:txBody>
          <a:bodyPr spcFirstLastPara="1" wrap="square" lIns="91425" tIns="91425" rIns="91425" bIns="91425" anchor="t" anchorCtr="0">
            <a:spAutoFit/>
          </a:bodyPr>
          <a:lstStyle/>
          <a:p>
            <a:pPr marL="457200" lvl="0" indent="-336550" algn="just" rtl="0">
              <a:lnSpc>
                <a:spcPct val="115000"/>
              </a:lnSpc>
              <a:spcBef>
                <a:spcPts val="0"/>
              </a:spcBef>
              <a:spcAft>
                <a:spcPts val="0"/>
              </a:spcAft>
              <a:buClr>
                <a:schemeClr val="dk2"/>
              </a:buClr>
              <a:buSzPts val="1700"/>
              <a:buFont typeface="Century Gothic"/>
              <a:buChar char="■"/>
            </a:pPr>
            <a:r>
              <a:rPr lang="ru-RU" sz="1700" dirty="0">
                <a:solidFill>
                  <a:srgbClr val="111111"/>
                </a:solidFill>
                <a:latin typeface="Century Gothic"/>
                <a:ea typeface="Century Gothic"/>
                <a:cs typeface="Century Gothic"/>
                <a:sym typeface="Century Gothic"/>
              </a:rPr>
              <a:t>Вопрос №1</a:t>
            </a:r>
            <a:endParaRPr sz="1700" dirty="0">
              <a:solidFill>
                <a:schemeClr val="dk1"/>
              </a:solidFill>
            </a:endParaRPr>
          </a:p>
          <a:p>
            <a:pPr marL="457200" lvl="0" indent="-336550" algn="just" rtl="0">
              <a:lnSpc>
                <a:spcPct val="115000"/>
              </a:lnSpc>
              <a:spcBef>
                <a:spcPts val="0"/>
              </a:spcBef>
              <a:spcAft>
                <a:spcPts val="0"/>
              </a:spcAft>
              <a:buClr>
                <a:schemeClr val="dk2"/>
              </a:buClr>
              <a:buSzPts val="1700"/>
              <a:buFont typeface="Century Gothic"/>
              <a:buChar char="■"/>
            </a:pPr>
            <a:r>
              <a:rPr lang="ru-RU" sz="1700" dirty="0">
                <a:solidFill>
                  <a:srgbClr val="111111"/>
                </a:solidFill>
                <a:latin typeface="Century Gothic"/>
                <a:ea typeface="Century Gothic"/>
                <a:cs typeface="Century Gothic"/>
                <a:sym typeface="Century Gothic"/>
              </a:rPr>
              <a:t>Вопрос №2</a:t>
            </a:r>
            <a:endParaRPr sz="1700" dirty="0">
              <a:solidFill>
                <a:schemeClr val="dk1"/>
              </a:solidFill>
            </a:endParaRPr>
          </a:p>
          <a:p>
            <a:pPr marL="457200" lvl="0" indent="-336550" algn="just" rtl="0">
              <a:lnSpc>
                <a:spcPct val="115000"/>
              </a:lnSpc>
              <a:spcBef>
                <a:spcPts val="0"/>
              </a:spcBef>
              <a:spcAft>
                <a:spcPts val="0"/>
              </a:spcAft>
              <a:buClr>
                <a:schemeClr val="dk2"/>
              </a:buClr>
              <a:buSzPts val="1700"/>
              <a:buFont typeface="Century Gothic"/>
              <a:buChar char="■"/>
            </a:pPr>
            <a:r>
              <a:rPr lang="ru-RU" sz="1700" dirty="0">
                <a:solidFill>
                  <a:srgbClr val="111111"/>
                </a:solidFill>
                <a:latin typeface="Century Gothic"/>
                <a:ea typeface="Century Gothic"/>
                <a:cs typeface="Century Gothic"/>
                <a:sym typeface="Century Gothic"/>
              </a:rPr>
              <a:t>Вопрос №3</a:t>
            </a:r>
            <a:endParaRPr sz="1700" dirty="0">
              <a:solidFill>
                <a:schemeClr val="dk1"/>
              </a:solidFill>
            </a:endParaRPr>
          </a:p>
          <a:p>
            <a:pPr marL="457200" lvl="0" indent="-336550" algn="just" rtl="0">
              <a:lnSpc>
                <a:spcPct val="115000"/>
              </a:lnSpc>
              <a:spcBef>
                <a:spcPts val="0"/>
              </a:spcBef>
              <a:spcAft>
                <a:spcPts val="0"/>
              </a:spcAft>
              <a:buClr>
                <a:schemeClr val="dk2"/>
              </a:buClr>
              <a:buSzPts val="1700"/>
              <a:buFont typeface="Century Gothic"/>
              <a:buChar char="■"/>
            </a:pPr>
            <a:r>
              <a:rPr lang="ru-RU" sz="1700" dirty="0">
                <a:solidFill>
                  <a:srgbClr val="111111"/>
                </a:solidFill>
                <a:latin typeface="Century Gothic"/>
                <a:ea typeface="Century Gothic"/>
                <a:cs typeface="Century Gothic"/>
                <a:sym typeface="Century Gothic"/>
              </a:rPr>
              <a:t>Вопрос №4</a:t>
            </a:r>
            <a:endParaRPr sz="1700" dirty="0">
              <a:solidFill>
                <a:schemeClr val="dk1"/>
              </a:solidFill>
            </a:endParaRPr>
          </a:p>
          <a:p>
            <a:pPr marL="457200" lvl="0" indent="-336550" algn="just" rtl="0">
              <a:lnSpc>
                <a:spcPct val="115000"/>
              </a:lnSpc>
              <a:spcBef>
                <a:spcPts val="0"/>
              </a:spcBef>
              <a:spcAft>
                <a:spcPts val="0"/>
              </a:spcAft>
              <a:buClr>
                <a:schemeClr val="dk2"/>
              </a:buClr>
              <a:buSzPts val="1700"/>
              <a:buFont typeface="Century Gothic"/>
              <a:buChar char="■"/>
            </a:pPr>
            <a:r>
              <a:rPr lang="ru-RU" sz="1700" dirty="0">
                <a:solidFill>
                  <a:srgbClr val="111111"/>
                </a:solidFill>
                <a:latin typeface="Century Gothic"/>
                <a:ea typeface="Century Gothic"/>
                <a:cs typeface="Century Gothic"/>
                <a:sym typeface="Century Gothic"/>
              </a:rPr>
              <a:t>Вопрос №5</a:t>
            </a:r>
            <a:endParaRPr sz="1700" dirty="0">
              <a:solidFill>
                <a:schemeClr val="dk1"/>
              </a:solidFill>
            </a:endParaRPr>
          </a:p>
          <a:p>
            <a:pPr marL="0" lvl="0" indent="0" algn="just" rtl="0">
              <a:lnSpc>
                <a:spcPct val="115000"/>
              </a:lnSpc>
              <a:spcBef>
                <a:spcPts val="0"/>
              </a:spcBef>
              <a:spcAft>
                <a:spcPts val="0"/>
              </a:spcAft>
              <a:buSzPts val="1600"/>
              <a:buNone/>
            </a:pPr>
            <a:r>
              <a:rPr lang="ru-RU" sz="1700" dirty="0" err="1">
                <a:solidFill>
                  <a:srgbClr val="111111"/>
                </a:solidFill>
                <a:latin typeface="Century Gothic"/>
                <a:ea typeface="Century Gothic"/>
                <a:cs typeface="Century Gothic"/>
                <a:sym typeface="Century Gothic"/>
              </a:rPr>
              <a:t>итд</a:t>
            </a:r>
            <a:endParaRPr sz="1700" dirty="0">
              <a:solidFill>
                <a:srgbClr val="11111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8209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3098fc103e_0_51"/>
          <p:cNvSpPr txBox="1">
            <a:spLocks noGrp="1"/>
          </p:cNvSpPr>
          <p:nvPr>
            <p:ph type="body" idx="1"/>
          </p:nvPr>
        </p:nvSpPr>
        <p:spPr>
          <a:xfrm>
            <a:off x="355600" y="785850"/>
            <a:ext cx="5620800" cy="7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600"/>
              <a:buNone/>
            </a:pPr>
            <a:r>
              <a:rPr lang="ru-RU" b="1">
                <a:latin typeface="Century Gothic"/>
                <a:ea typeface="Century Gothic"/>
                <a:cs typeface="Century Gothic"/>
                <a:sym typeface="Century Gothic"/>
              </a:rPr>
              <a:t>Вставьте изображение примера сервиса доставки отвечающего на вопросы Клиента к Продукту</a:t>
            </a:r>
            <a:endParaRPr b="1">
              <a:latin typeface="Century Gothic"/>
              <a:ea typeface="Century Gothic"/>
              <a:cs typeface="Century Gothic"/>
              <a:sym typeface="Century Gothic"/>
            </a:endParaRPr>
          </a:p>
        </p:txBody>
      </p:sp>
      <p:sp>
        <p:nvSpPr>
          <p:cNvPr id="317" name="Google Shape;317;g13098fc103e_0_51"/>
          <p:cNvSpPr txBox="1">
            <a:spLocks noGrp="1"/>
          </p:cNvSpPr>
          <p:nvPr>
            <p:ph type="title"/>
          </p:nvPr>
        </p:nvSpPr>
        <p:spPr>
          <a:xfrm>
            <a:off x="355600" y="368300"/>
            <a:ext cx="61290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 5.1 - Вопросы Клиента к Продукту</a:t>
            </a:r>
            <a:endParaRPr dirty="0">
              <a:latin typeface="Century Gothic"/>
              <a:ea typeface="Century Gothic"/>
              <a:cs typeface="Century Gothic"/>
              <a:sym typeface="Century Gothic"/>
            </a:endParaRPr>
          </a:p>
        </p:txBody>
      </p:sp>
      <p:sp>
        <p:nvSpPr>
          <p:cNvPr id="4" name="Google Shape;309;g13098fc103e_0_25"/>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51</a:t>
            </a:fld>
            <a:endParaRPr sz="1000" b="0" i="0" u="none" strike="noStrike" cap="none" dirty="0">
              <a:solidFill>
                <a:srgbClr val="434343"/>
              </a:solidFill>
              <a:latin typeface="Arial"/>
              <a:ea typeface="Arial"/>
              <a:cs typeface="Arial"/>
              <a:sym typeface="Arial"/>
            </a:endParaRPr>
          </a:p>
        </p:txBody>
      </p:sp>
    </p:spTree>
    <p:extLst>
      <p:ext uri="{BB962C8B-B14F-4D97-AF65-F5344CB8AC3E}">
        <p14:creationId xmlns:p14="http://schemas.microsoft.com/office/powerpoint/2010/main" val="3589217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95"/>
          <p:cNvSpPr txBox="1">
            <a:spLocks noGrp="1"/>
          </p:cNvSpPr>
          <p:nvPr>
            <p:ph type="title"/>
          </p:nvPr>
        </p:nvSpPr>
        <p:spPr>
          <a:xfrm>
            <a:off x="355600" y="368300"/>
            <a:ext cx="8432400" cy="5079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sz="2100" dirty="0">
                <a:latin typeface="Century Gothic"/>
                <a:ea typeface="Century Gothic"/>
                <a:cs typeface="Century Gothic"/>
                <a:sym typeface="Century Gothic"/>
              </a:rPr>
              <a:t>Задание 5.2. Прототипы онлайн e-</a:t>
            </a:r>
            <a:r>
              <a:rPr lang="ru-RU" sz="2100" dirty="0" err="1">
                <a:latin typeface="Century Gothic"/>
                <a:ea typeface="Century Gothic"/>
                <a:cs typeface="Century Gothic"/>
                <a:sym typeface="Century Gothic"/>
              </a:rPr>
              <a:t>commerce</a:t>
            </a:r>
            <a:r>
              <a:rPr lang="ru-RU" sz="2100" dirty="0">
                <a:latin typeface="Century Gothic"/>
                <a:ea typeface="Century Gothic"/>
                <a:cs typeface="Century Gothic"/>
                <a:sym typeface="Century Gothic"/>
              </a:rPr>
              <a:t> платформы</a:t>
            </a:r>
            <a:endParaRPr dirty="0">
              <a:latin typeface="Century Gothic"/>
              <a:ea typeface="Century Gothic"/>
              <a:cs typeface="Century Gothic"/>
              <a:sym typeface="Century Gothic"/>
            </a:endParaRPr>
          </a:p>
        </p:txBody>
      </p:sp>
      <p:sp>
        <p:nvSpPr>
          <p:cNvPr id="323" name="Google Shape;323;p95"/>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52</a:t>
            </a:fld>
            <a:endParaRPr sz="1000" b="0" i="0" u="none" strike="noStrike" cap="none">
              <a:solidFill>
                <a:srgbClr val="434343"/>
              </a:solidFill>
              <a:latin typeface="Arial"/>
              <a:ea typeface="Arial"/>
              <a:cs typeface="Arial"/>
              <a:sym typeface="Arial"/>
            </a:endParaRPr>
          </a:p>
        </p:txBody>
      </p:sp>
      <p:sp>
        <p:nvSpPr>
          <p:cNvPr id="324" name="Google Shape;324;p95"/>
          <p:cNvSpPr txBox="1">
            <a:spLocks noGrp="1"/>
          </p:cNvSpPr>
          <p:nvPr>
            <p:ph type="body" idx="1"/>
          </p:nvPr>
        </p:nvSpPr>
        <p:spPr>
          <a:xfrm>
            <a:off x="431800" y="860900"/>
            <a:ext cx="4582800" cy="2755200"/>
          </a:xfrm>
          <a:prstGeom prst="rect">
            <a:avLst/>
          </a:prstGeom>
          <a:noFill/>
          <a:ln>
            <a:noFill/>
          </a:ln>
        </p:spPr>
        <p:txBody>
          <a:bodyPr spcFirstLastPara="1" wrap="square" lIns="91425" tIns="91425" rIns="91425" bIns="91425" anchor="t" anchorCtr="0">
            <a:spAutoFit/>
          </a:bodyPr>
          <a:lstStyle/>
          <a:p>
            <a:pPr marL="349250" lvl="0" indent="-349250" algn="just" rtl="0">
              <a:lnSpc>
                <a:spcPct val="100000"/>
              </a:lnSpc>
              <a:spcBef>
                <a:spcPts val="0"/>
              </a:spcBef>
              <a:spcAft>
                <a:spcPts val="0"/>
              </a:spcAft>
              <a:buClr>
                <a:schemeClr val="dk2"/>
              </a:buClr>
              <a:buSzPts val="1400"/>
              <a:buFont typeface="Arial"/>
              <a:buAutoNum type="arabicPeriod"/>
            </a:pPr>
            <a:r>
              <a:rPr lang="ru-RU" sz="1400" b="1">
                <a:solidFill>
                  <a:srgbClr val="242327"/>
                </a:solidFill>
                <a:highlight>
                  <a:schemeClr val="lt1"/>
                </a:highlight>
                <a:latin typeface="Century Gothic"/>
                <a:ea typeface="Century Gothic"/>
                <a:cs typeface="Century Gothic"/>
                <a:sym typeface="Century Gothic"/>
              </a:rPr>
              <a:t>Представьте себе, что вы собираетесь строить интернет-магазин для онлайн торговли товарами массового потребления. Дизайнер сделал вам несколько вариантов прототипов. Ваша рабочая группа (команды) – это клиентская фокус группа. Пусть каждый выскажется и на основе статистики выберите самый оптимальный прототип.  Аргументируйте выбор.  </a:t>
            </a:r>
            <a:endParaRPr sz="1400" b="1">
              <a:solidFill>
                <a:srgbClr val="242327"/>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RU" sz="1400" b="1">
                <a:solidFill>
                  <a:schemeClr val="dk1"/>
                </a:solidFill>
                <a:highlight>
                  <a:schemeClr val="lt1"/>
                </a:highlight>
                <a:latin typeface="Century Gothic"/>
                <a:ea typeface="Century Gothic"/>
                <a:cs typeface="Century Gothic"/>
                <a:sym typeface="Century Gothic"/>
              </a:rPr>
              <a:t> </a:t>
            </a:r>
            <a:endParaRPr sz="1400" b="1">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a:solidFill>
                <a:schemeClr val="dk1"/>
              </a:solidFill>
              <a:highlight>
                <a:schemeClr val="lt1"/>
              </a:highlight>
              <a:latin typeface="Century Gothic"/>
              <a:ea typeface="Century Gothic"/>
              <a:cs typeface="Century Gothic"/>
              <a:sym typeface="Century Gothic"/>
            </a:endParaRPr>
          </a:p>
        </p:txBody>
      </p:sp>
    </p:spTree>
    <p:extLst>
      <p:ext uri="{BB962C8B-B14F-4D97-AF65-F5344CB8AC3E}">
        <p14:creationId xmlns:p14="http://schemas.microsoft.com/office/powerpoint/2010/main" val="2990370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3098fc103e_0_65"/>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5.2 – Вариант 1</a:t>
            </a:r>
            <a:endParaRPr dirty="0">
              <a:latin typeface="Century Gothic"/>
              <a:ea typeface="Century Gothic"/>
              <a:cs typeface="Century Gothic"/>
              <a:sym typeface="Century Gothic"/>
            </a:endParaRPr>
          </a:p>
        </p:txBody>
      </p:sp>
      <p:sp>
        <p:nvSpPr>
          <p:cNvPr id="330" name="Google Shape;330;g13098fc103e_0_65"/>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53</a:t>
            </a:fld>
            <a:endParaRPr sz="1000" b="0" i="0" u="none" strike="noStrike" cap="none">
              <a:solidFill>
                <a:srgbClr val="434343"/>
              </a:solidFill>
              <a:latin typeface="Arial"/>
              <a:ea typeface="Arial"/>
              <a:cs typeface="Arial"/>
              <a:sym typeface="Arial"/>
            </a:endParaRPr>
          </a:p>
        </p:txBody>
      </p:sp>
      <p:pic>
        <p:nvPicPr>
          <p:cNvPr id="331" name="Google Shape;331;g13098fc103e_0_65"/>
          <p:cNvPicPr preferRelativeResize="0"/>
          <p:nvPr/>
        </p:nvPicPr>
        <p:blipFill rotWithShape="1">
          <a:blip r:embed="rId3">
            <a:alphaModFix/>
          </a:blip>
          <a:srcRect/>
          <a:stretch/>
        </p:blipFill>
        <p:spPr>
          <a:xfrm>
            <a:off x="431800" y="860900"/>
            <a:ext cx="5463940" cy="3730801"/>
          </a:xfrm>
          <a:prstGeom prst="rect">
            <a:avLst/>
          </a:prstGeom>
          <a:noFill/>
          <a:ln>
            <a:noFill/>
          </a:ln>
        </p:spPr>
      </p:pic>
    </p:spTree>
    <p:extLst>
      <p:ext uri="{BB962C8B-B14F-4D97-AF65-F5344CB8AC3E}">
        <p14:creationId xmlns:p14="http://schemas.microsoft.com/office/powerpoint/2010/main" val="3135623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3098fc103e_0_72"/>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5.2 – Вариант 1</a:t>
            </a:r>
            <a:endParaRPr dirty="0">
              <a:latin typeface="Century Gothic"/>
              <a:ea typeface="Century Gothic"/>
              <a:cs typeface="Century Gothic"/>
              <a:sym typeface="Century Gothic"/>
            </a:endParaRPr>
          </a:p>
        </p:txBody>
      </p:sp>
      <p:sp>
        <p:nvSpPr>
          <p:cNvPr id="337" name="Google Shape;337;g13098fc103e_0_72"/>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54</a:t>
            </a:fld>
            <a:endParaRPr sz="1000" b="0" i="0" u="none" strike="noStrike" cap="none">
              <a:solidFill>
                <a:srgbClr val="434343"/>
              </a:solidFill>
              <a:latin typeface="Arial"/>
              <a:ea typeface="Arial"/>
              <a:cs typeface="Arial"/>
              <a:sym typeface="Arial"/>
            </a:endParaRPr>
          </a:p>
        </p:txBody>
      </p:sp>
      <p:pic>
        <p:nvPicPr>
          <p:cNvPr id="338" name="Google Shape;338;g13098fc103e_0_72"/>
          <p:cNvPicPr preferRelativeResize="0"/>
          <p:nvPr/>
        </p:nvPicPr>
        <p:blipFill rotWithShape="1">
          <a:blip r:embed="rId3">
            <a:alphaModFix/>
          </a:blip>
          <a:srcRect/>
          <a:stretch/>
        </p:blipFill>
        <p:spPr>
          <a:xfrm>
            <a:off x="431800" y="860900"/>
            <a:ext cx="5522745" cy="3730801"/>
          </a:xfrm>
          <a:prstGeom prst="rect">
            <a:avLst/>
          </a:prstGeom>
          <a:noFill/>
          <a:ln>
            <a:noFill/>
          </a:ln>
        </p:spPr>
      </p:pic>
    </p:spTree>
    <p:extLst>
      <p:ext uri="{BB962C8B-B14F-4D97-AF65-F5344CB8AC3E}">
        <p14:creationId xmlns:p14="http://schemas.microsoft.com/office/powerpoint/2010/main" val="3685304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13098fc103e_0_85"/>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5.2 – Вариант 1</a:t>
            </a:r>
            <a:endParaRPr dirty="0">
              <a:latin typeface="Century Gothic"/>
              <a:ea typeface="Century Gothic"/>
              <a:cs typeface="Century Gothic"/>
              <a:sym typeface="Century Gothic"/>
            </a:endParaRPr>
          </a:p>
        </p:txBody>
      </p:sp>
      <p:sp>
        <p:nvSpPr>
          <p:cNvPr id="344" name="Google Shape;344;g13098fc103e_0_85"/>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55</a:t>
            </a:fld>
            <a:endParaRPr sz="1000" b="0" i="0" u="none" strike="noStrike" cap="none">
              <a:solidFill>
                <a:srgbClr val="434343"/>
              </a:solidFill>
              <a:latin typeface="Arial"/>
              <a:ea typeface="Arial"/>
              <a:cs typeface="Arial"/>
              <a:sym typeface="Arial"/>
            </a:endParaRPr>
          </a:p>
        </p:txBody>
      </p:sp>
      <p:pic>
        <p:nvPicPr>
          <p:cNvPr id="345" name="Google Shape;345;g13098fc103e_0_85"/>
          <p:cNvPicPr preferRelativeResize="0"/>
          <p:nvPr/>
        </p:nvPicPr>
        <p:blipFill rotWithShape="1">
          <a:blip r:embed="rId3">
            <a:alphaModFix/>
          </a:blip>
          <a:srcRect/>
          <a:stretch/>
        </p:blipFill>
        <p:spPr>
          <a:xfrm>
            <a:off x="431801" y="860899"/>
            <a:ext cx="5288526" cy="3604174"/>
          </a:xfrm>
          <a:prstGeom prst="rect">
            <a:avLst/>
          </a:prstGeom>
          <a:noFill/>
          <a:ln>
            <a:noFill/>
          </a:ln>
        </p:spPr>
      </p:pic>
    </p:spTree>
    <p:extLst>
      <p:ext uri="{BB962C8B-B14F-4D97-AF65-F5344CB8AC3E}">
        <p14:creationId xmlns:p14="http://schemas.microsoft.com/office/powerpoint/2010/main" val="3536365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13098fc103e_0_92"/>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5.2 – Вариант 2</a:t>
            </a:r>
            <a:endParaRPr dirty="0">
              <a:latin typeface="Century Gothic"/>
              <a:ea typeface="Century Gothic"/>
              <a:cs typeface="Century Gothic"/>
              <a:sym typeface="Century Gothic"/>
            </a:endParaRPr>
          </a:p>
        </p:txBody>
      </p:sp>
      <p:sp>
        <p:nvSpPr>
          <p:cNvPr id="351" name="Google Shape;351;g13098fc103e_0_92"/>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56</a:t>
            </a:fld>
            <a:endParaRPr sz="1000" b="0" i="0" u="none" strike="noStrike" cap="none">
              <a:solidFill>
                <a:srgbClr val="434343"/>
              </a:solidFill>
              <a:latin typeface="Arial"/>
              <a:ea typeface="Arial"/>
              <a:cs typeface="Arial"/>
              <a:sym typeface="Arial"/>
            </a:endParaRPr>
          </a:p>
        </p:txBody>
      </p:sp>
      <p:pic>
        <p:nvPicPr>
          <p:cNvPr id="352" name="Google Shape;352;g13098fc103e_0_92"/>
          <p:cNvPicPr preferRelativeResize="0"/>
          <p:nvPr/>
        </p:nvPicPr>
        <p:blipFill rotWithShape="1">
          <a:blip r:embed="rId3">
            <a:alphaModFix/>
          </a:blip>
          <a:srcRect/>
          <a:stretch/>
        </p:blipFill>
        <p:spPr>
          <a:xfrm>
            <a:off x="431800" y="1006712"/>
            <a:ext cx="5532124" cy="3130076"/>
          </a:xfrm>
          <a:prstGeom prst="rect">
            <a:avLst/>
          </a:prstGeom>
          <a:noFill/>
          <a:ln>
            <a:noFill/>
          </a:ln>
        </p:spPr>
      </p:pic>
    </p:spTree>
    <p:extLst>
      <p:ext uri="{BB962C8B-B14F-4D97-AF65-F5344CB8AC3E}">
        <p14:creationId xmlns:p14="http://schemas.microsoft.com/office/powerpoint/2010/main" val="3007169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13098fc103e_0_99"/>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RU" dirty="0">
                <a:latin typeface="Century Gothic"/>
                <a:ea typeface="Century Gothic"/>
                <a:cs typeface="Century Gothic"/>
                <a:sym typeface="Century Gothic"/>
              </a:rPr>
              <a:t>Кейс 5.2 – Вариант 3</a:t>
            </a:r>
            <a:endParaRPr dirty="0">
              <a:latin typeface="Century Gothic"/>
              <a:ea typeface="Century Gothic"/>
              <a:cs typeface="Century Gothic"/>
              <a:sym typeface="Century Gothic"/>
            </a:endParaRPr>
          </a:p>
        </p:txBody>
      </p:sp>
      <p:sp>
        <p:nvSpPr>
          <p:cNvPr id="358" name="Google Shape;358;g13098fc103e_0_99"/>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RU" sz="1000" b="0" i="0" u="none" strike="noStrike" cap="none">
                <a:solidFill>
                  <a:srgbClr val="434343"/>
                </a:solidFill>
                <a:latin typeface="Arial"/>
                <a:ea typeface="Arial"/>
                <a:cs typeface="Arial"/>
                <a:sym typeface="Arial"/>
              </a:rPr>
              <a:t>57</a:t>
            </a:fld>
            <a:endParaRPr sz="1000" b="0" i="0" u="none" strike="noStrike" cap="none">
              <a:solidFill>
                <a:srgbClr val="434343"/>
              </a:solidFill>
              <a:latin typeface="Arial"/>
              <a:ea typeface="Arial"/>
              <a:cs typeface="Arial"/>
              <a:sym typeface="Arial"/>
            </a:endParaRPr>
          </a:p>
        </p:txBody>
      </p:sp>
      <p:pic>
        <p:nvPicPr>
          <p:cNvPr id="359" name="Google Shape;359;g13098fc103e_0_99"/>
          <p:cNvPicPr preferRelativeResize="0"/>
          <p:nvPr/>
        </p:nvPicPr>
        <p:blipFill rotWithShape="1">
          <a:blip r:embed="rId3">
            <a:alphaModFix/>
          </a:blip>
          <a:srcRect/>
          <a:stretch/>
        </p:blipFill>
        <p:spPr>
          <a:xfrm>
            <a:off x="431800" y="1018563"/>
            <a:ext cx="5828028" cy="3106374"/>
          </a:xfrm>
          <a:prstGeom prst="rect">
            <a:avLst/>
          </a:prstGeom>
          <a:noFill/>
          <a:ln>
            <a:noFill/>
          </a:ln>
        </p:spPr>
      </p:pic>
    </p:spTree>
    <p:extLst>
      <p:ext uri="{BB962C8B-B14F-4D97-AF65-F5344CB8AC3E}">
        <p14:creationId xmlns:p14="http://schemas.microsoft.com/office/powerpoint/2010/main" val="3695848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3098fc103e_0_119"/>
          <p:cNvSpPr txBox="1">
            <a:spLocks noGrp="1"/>
          </p:cNvSpPr>
          <p:nvPr>
            <p:ph type="body" idx="1"/>
          </p:nvPr>
        </p:nvSpPr>
        <p:spPr>
          <a:xfrm>
            <a:off x="311700" y="916500"/>
            <a:ext cx="4254300" cy="8004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SzPts val="1600"/>
              <a:buNone/>
            </a:pPr>
            <a:r>
              <a:rPr lang="ru-RU" sz="1400" b="1" dirty="0">
                <a:solidFill>
                  <a:schemeClr val="dk1"/>
                </a:solidFill>
                <a:highlight>
                  <a:schemeClr val="lt1"/>
                </a:highlight>
                <a:latin typeface="Century Gothic"/>
                <a:ea typeface="Century Gothic"/>
                <a:cs typeface="Century Gothic"/>
                <a:sym typeface="Century Gothic"/>
              </a:rPr>
              <a:t>Выберите прототип - </a:t>
            </a:r>
            <a:r>
              <a:rPr lang="ru-RU" sz="1400" dirty="0">
                <a:solidFill>
                  <a:schemeClr val="dk1"/>
                </a:solidFill>
                <a:highlight>
                  <a:schemeClr val="lt1"/>
                </a:highlight>
                <a:latin typeface="Century Gothic"/>
                <a:ea typeface="Century Gothic"/>
                <a:cs typeface="Century Gothic"/>
                <a:sym typeface="Century Gothic"/>
              </a:rPr>
              <a:t>прототип №</a:t>
            </a:r>
            <a:endParaRPr sz="1300" i="1" dirty="0">
              <a:solidFill>
                <a:schemeClr val="dk1"/>
              </a:solidFill>
              <a:highlight>
                <a:schemeClr val="lt1"/>
              </a:highlight>
              <a:latin typeface="Century Gothic"/>
              <a:ea typeface="Century Gothic"/>
              <a:cs typeface="Century Gothic"/>
              <a:sym typeface="Century Gothic"/>
            </a:endParaRPr>
          </a:p>
          <a:p>
            <a:pPr marL="0" lvl="0" indent="0" algn="just" rtl="0">
              <a:lnSpc>
                <a:spcPct val="100000"/>
              </a:lnSpc>
              <a:spcBef>
                <a:spcPts val="0"/>
              </a:spcBef>
              <a:spcAft>
                <a:spcPts val="0"/>
              </a:spcAft>
              <a:buSzPts val="1600"/>
              <a:buNone/>
            </a:pPr>
            <a:endParaRPr sz="1300" dirty="0">
              <a:solidFill>
                <a:schemeClr val="dk1"/>
              </a:solidFill>
              <a:highlight>
                <a:schemeClr val="lt1"/>
              </a:highlight>
              <a:latin typeface="Century Gothic"/>
              <a:ea typeface="Century Gothic"/>
              <a:cs typeface="Century Gothic"/>
              <a:sym typeface="Century Gothic"/>
            </a:endParaRPr>
          </a:p>
          <a:p>
            <a:pPr marL="0" lvl="0" indent="0" algn="just" rtl="0">
              <a:lnSpc>
                <a:spcPct val="100000"/>
              </a:lnSpc>
              <a:spcBef>
                <a:spcPts val="0"/>
              </a:spcBef>
              <a:spcAft>
                <a:spcPts val="0"/>
              </a:spcAft>
              <a:buSzPts val="1600"/>
              <a:buNone/>
            </a:pPr>
            <a:r>
              <a:rPr lang="ru-RU" sz="1300" b="1" dirty="0">
                <a:solidFill>
                  <a:schemeClr val="dk1"/>
                </a:solidFill>
                <a:highlight>
                  <a:schemeClr val="lt1"/>
                </a:highlight>
                <a:latin typeface="Century Gothic"/>
                <a:ea typeface="Century Gothic"/>
                <a:cs typeface="Century Gothic"/>
                <a:sym typeface="Century Gothic"/>
              </a:rPr>
              <a:t>Запишите аргументы в пользу этого выбора:</a:t>
            </a:r>
            <a:endParaRPr b="1" dirty="0"/>
          </a:p>
        </p:txBody>
      </p:sp>
      <p:sp>
        <p:nvSpPr>
          <p:cNvPr id="366" name="Google Shape;366;g13098fc103e_0_119"/>
          <p:cNvSpPr txBox="1"/>
          <p:nvPr/>
        </p:nvSpPr>
        <p:spPr>
          <a:xfrm>
            <a:off x="431800" y="232495"/>
            <a:ext cx="7388700" cy="684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ru-RU" sz="2000" b="1" i="0" u="none" strike="noStrike" cap="none" dirty="0">
                <a:solidFill>
                  <a:srgbClr val="01C601"/>
                </a:solidFill>
                <a:latin typeface="Century Gothic"/>
                <a:ea typeface="Century Gothic"/>
                <a:cs typeface="Century Gothic"/>
                <a:sym typeface="Century Gothic"/>
              </a:rPr>
              <a:t>Кейс 5.2. Заполните</a:t>
            </a:r>
            <a:endParaRPr sz="2000" b="1" i="0" u="none" strike="noStrike" cap="none" dirty="0">
              <a:solidFill>
                <a:srgbClr val="01C601"/>
              </a:solidFill>
              <a:latin typeface="Century Gothic"/>
              <a:ea typeface="Century Gothic"/>
              <a:cs typeface="Century Gothic"/>
              <a:sym typeface="Century Gothic"/>
            </a:endParaRPr>
          </a:p>
        </p:txBody>
      </p:sp>
      <p:sp>
        <p:nvSpPr>
          <p:cNvPr id="367" name="Google Shape;367;g13098fc103e_0_119"/>
          <p:cNvSpPr txBox="1"/>
          <p:nvPr/>
        </p:nvSpPr>
        <p:spPr>
          <a:xfrm>
            <a:off x="311700" y="1682900"/>
            <a:ext cx="7346100" cy="169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2"/>
              </a:buClr>
              <a:buSzPts val="1400"/>
              <a:buFont typeface="Century Gothic"/>
              <a:buChar char="●"/>
            </a:pPr>
            <a:r>
              <a:rPr lang="ru-RU" sz="1400" b="0" i="0" u="none" strike="noStrike" cap="none">
                <a:solidFill>
                  <a:srgbClr val="000000"/>
                </a:solidFill>
                <a:latin typeface="Century Gothic"/>
                <a:ea typeface="Century Gothic"/>
                <a:cs typeface="Century Gothic"/>
                <a:sym typeface="Century Gothic"/>
              </a:rPr>
              <a:t>…</a:t>
            </a: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508895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3"/>
        <p:cNvGrpSpPr/>
        <p:nvPr/>
      </p:nvGrpSpPr>
      <p:grpSpPr>
        <a:xfrm>
          <a:off x="0" y="0"/>
          <a:ext cx="0" cy="0"/>
          <a:chOff x="0" y="0"/>
          <a:chExt cx="0" cy="0"/>
        </a:xfrm>
      </p:grpSpPr>
      <p:sp>
        <p:nvSpPr>
          <p:cNvPr id="384" name="Google Shape;384;p95"/>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Ответ. Задание № 1.1</a:t>
            </a:r>
            <a:endParaRPr dirty="0">
              <a:latin typeface="Century Gothic"/>
              <a:ea typeface="Century Gothic"/>
              <a:cs typeface="Century Gothic"/>
              <a:sym typeface="Century Gothic"/>
            </a:endParaRPr>
          </a:p>
        </p:txBody>
      </p:sp>
      <p:sp>
        <p:nvSpPr>
          <p:cNvPr id="385" name="Google Shape;385;p95"/>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6</a:t>
            </a:fld>
            <a:endParaRPr sz="1000" b="0" i="0" u="none" strike="noStrike" cap="none">
              <a:solidFill>
                <a:srgbClr val="434343"/>
              </a:solidFill>
              <a:latin typeface="Arial"/>
              <a:ea typeface="Arial"/>
              <a:cs typeface="Arial"/>
              <a:sym typeface="Arial"/>
            </a:endParaRPr>
          </a:p>
        </p:txBody>
      </p:sp>
      <p:sp>
        <p:nvSpPr>
          <p:cNvPr id="386" name="Google Shape;386;p95"/>
          <p:cNvSpPr txBox="1">
            <a:spLocks noGrp="1"/>
          </p:cNvSpPr>
          <p:nvPr>
            <p:ph type="body" idx="1"/>
          </p:nvPr>
        </p:nvSpPr>
        <p:spPr>
          <a:xfrm>
            <a:off x="431800" y="937100"/>
            <a:ext cx="5375100" cy="1385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400"/>
              <a:buFont typeface="Arial"/>
              <a:buNone/>
            </a:pPr>
            <a:endParaRPr sz="1300" b="1">
              <a:solidFill>
                <a:schemeClr val="dk1"/>
              </a:solidFill>
              <a:highlight>
                <a:schemeClr val="lt1"/>
              </a:highlight>
              <a:latin typeface="Century Gothic"/>
              <a:ea typeface="Century Gothic"/>
              <a:cs typeface="Century Gothic"/>
              <a:sym typeface="Century Gothic"/>
            </a:endParaRPr>
          </a:p>
          <a:p>
            <a:pPr marL="171450" lvl="0" indent="-95250" algn="l" rtl="0">
              <a:lnSpc>
                <a:spcPct val="100000"/>
              </a:lnSpc>
              <a:spcBef>
                <a:spcPts val="0"/>
              </a:spcBef>
              <a:spcAft>
                <a:spcPts val="0"/>
              </a:spcAft>
              <a:buClr>
                <a:schemeClr val="dk1"/>
              </a:buClr>
              <a:buSzPts val="1200"/>
              <a:buFont typeface="Arial"/>
              <a:buNone/>
            </a:pPr>
            <a:endParaRPr sz="1300" b="1">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endParaRPr sz="1300" b="1">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a:solidFill>
                  <a:schemeClr val="dk1"/>
                </a:solidFill>
                <a:highlight>
                  <a:schemeClr val="lt1"/>
                </a:highlight>
                <a:latin typeface="Century Gothic"/>
                <a:ea typeface="Century Gothic"/>
                <a:cs typeface="Century Gothic"/>
                <a:sym typeface="Century Gothic"/>
              </a:rPr>
              <a:t> </a:t>
            </a:r>
            <a:endParaRPr sz="1300" b="1">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a:solidFill>
                  <a:schemeClr val="dk1"/>
                </a:solidFill>
                <a:highlight>
                  <a:schemeClr val="lt1"/>
                </a:highlight>
                <a:latin typeface="Century Gothic"/>
                <a:ea typeface="Century Gothic"/>
                <a:cs typeface="Century Gothic"/>
                <a:sym typeface="Century Gothic"/>
              </a:rPr>
              <a:t> </a:t>
            </a:r>
            <a:endParaRPr sz="1300" b="1">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a:solidFill>
                <a:schemeClr val="dk1"/>
              </a:solidFill>
              <a:highlight>
                <a:schemeClr val="lt1"/>
              </a:highlight>
              <a:latin typeface="Century Gothic"/>
              <a:ea typeface="Century Gothic"/>
              <a:cs typeface="Century Gothic"/>
              <a:sym typeface="Century Gothic"/>
            </a:endParaRPr>
          </a:p>
        </p:txBody>
      </p:sp>
      <p:graphicFrame>
        <p:nvGraphicFramePr>
          <p:cNvPr id="387" name="Google Shape;387;p95"/>
          <p:cNvGraphicFramePr/>
          <p:nvPr>
            <p:extLst>
              <p:ext uri="{D42A27DB-BD31-4B8C-83A1-F6EECF244321}">
                <p14:modId xmlns:p14="http://schemas.microsoft.com/office/powerpoint/2010/main" val="647310605"/>
              </p:ext>
            </p:extLst>
          </p:nvPr>
        </p:nvGraphicFramePr>
        <p:xfrm>
          <a:off x="431794" y="995374"/>
          <a:ext cx="7608075" cy="2478330"/>
        </p:xfrm>
        <a:graphic>
          <a:graphicData uri="http://schemas.openxmlformats.org/drawingml/2006/table">
            <a:tbl>
              <a:tblPr>
                <a:noFill/>
                <a:tableStyleId>{0BC93374-8960-4CAF-B197-86F20E0DCE61}</a:tableStyleId>
              </a:tblPr>
              <a:tblGrid>
                <a:gridCol w="1575350">
                  <a:extLst>
                    <a:ext uri="{9D8B030D-6E8A-4147-A177-3AD203B41FA5}">
                      <a16:colId xmlns:a16="http://schemas.microsoft.com/office/drawing/2014/main" val="20000"/>
                    </a:ext>
                  </a:extLst>
                </a:gridCol>
                <a:gridCol w="6032725">
                  <a:extLst>
                    <a:ext uri="{9D8B030D-6E8A-4147-A177-3AD203B41FA5}">
                      <a16:colId xmlns:a16="http://schemas.microsoft.com/office/drawing/2014/main" val="20001"/>
                    </a:ext>
                  </a:extLst>
                </a:gridCol>
              </a:tblGrid>
              <a:tr h="644800">
                <a:tc>
                  <a:txBody>
                    <a:bodyPr/>
                    <a:lstStyle/>
                    <a:p>
                      <a:pPr marL="0" marR="0" lvl="0" indent="0" algn="l" rtl="0">
                        <a:lnSpc>
                          <a:spcPct val="100000"/>
                        </a:lnSpc>
                        <a:spcBef>
                          <a:spcPts val="0"/>
                        </a:spcBef>
                        <a:spcAft>
                          <a:spcPts val="0"/>
                        </a:spcAft>
                        <a:buClr>
                          <a:srgbClr val="000000"/>
                        </a:buClr>
                        <a:buSzPts val="900"/>
                        <a:buFont typeface="Arial"/>
                        <a:buNone/>
                      </a:pPr>
                      <a:r>
                        <a:rPr lang="ru" sz="1300" b="1" u="none" strike="noStrike" cap="none">
                          <a:latin typeface="Century Gothic"/>
                          <a:ea typeface="Century Gothic"/>
                          <a:cs typeface="Century Gothic"/>
                          <a:sym typeface="Century Gothic"/>
                        </a:rPr>
                        <a:t>UVP</a:t>
                      </a:r>
                      <a:endParaRPr sz="1300" b="1" u="none" strike="noStrike" cap="none">
                        <a:latin typeface="Century Gothic"/>
                        <a:ea typeface="Century Gothic"/>
                        <a:cs typeface="Century Gothic"/>
                        <a:sym typeface="Century Gothic"/>
                      </a:endParaRPr>
                    </a:p>
                  </a:txBody>
                  <a:tcPr marL="91450" marR="91450" marT="45725" marB="45725">
                    <a:lnL w="9525" cap="flat" cmpd="sng">
                      <a:solidFill>
                        <a:srgbClr val="414141"/>
                      </a:solidFill>
                      <a:prstDash val="solid"/>
                      <a:round/>
                      <a:headEnd type="none" w="sm" len="sm"/>
                      <a:tailEnd type="none" w="sm" len="sm"/>
                    </a:lnL>
                    <a:lnR w="9525" cap="flat" cmpd="sng">
                      <a:solidFill>
                        <a:srgbClr val="414141"/>
                      </a:solidFill>
                      <a:prstDash val="solid"/>
                      <a:round/>
                      <a:headEnd type="none" w="sm" len="sm"/>
                      <a:tailEnd type="none" w="sm" len="sm"/>
                    </a:lnR>
                    <a:lnT w="9525" cap="flat" cmpd="sng">
                      <a:solidFill>
                        <a:srgbClr val="414141"/>
                      </a:solidFill>
                      <a:prstDash val="solid"/>
                      <a:round/>
                      <a:headEnd type="none" w="sm" len="sm"/>
                      <a:tailEnd type="none" w="sm" len="sm"/>
                    </a:lnT>
                    <a:lnB w="9525" cap="flat" cmpd="sng">
                      <a:solidFill>
                        <a:srgbClr val="41414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ru-RU" sz="1200" u="none" strike="noStrike" cap="none" dirty="0">
                          <a:solidFill>
                            <a:schemeClr val="tx1"/>
                          </a:solidFill>
                          <a:latin typeface="Century Gothic"/>
                          <a:ea typeface="Century Gothic"/>
                          <a:cs typeface="Century Gothic"/>
                          <a:sym typeface="Century Gothic"/>
                        </a:rPr>
                        <a:t>Мобильное приложение доставки еды, которая позволяет получать свежие и качественные продукты прямо до двери</a:t>
                      </a:r>
                      <a:endParaRPr sz="1200" u="none" strike="noStrike" cap="none" dirty="0">
                        <a:solidFill>
                          <a:schemeClr val="tx1"/>
                        </a:solidFill>
                        <a:latin typeface="Century Gothic"/>
                        <a:ea typeface="Century Gothic"/>
                        <a:cs typeface="Century Gothic"/>
                        <a:sym typeface="Century Gothic"/>
                      </a:endParaRPr>
                    </a:p>
                  </a:txBody>
                  <a:tcPr marL="91450" marR="91450" marT="45725" marB="45725">
                    <a:lnL w="9525" cap="flat" cmpd="sng">
                      <a:solidFill>
                        <a:srgbClr val="414141"/>
                      </a:solidFill>
                      <a:prstDash val="solid"/>
                      <a:round/>
                      <a:headEnd type="none" w="sm" len="sm"/>
                      <a:tailEnd type="none" w="sm" len="sm"/>
                    </a:lnL>
                    <a:lnR w="9525" cap="flat" cmpd="sng">
                      <a:solidFill>
                        <a:srgbClr val="414141"/>
                      </a:solidFill>
                      <a:prstDash val="solid"/>
                      <a:round/>
                      <a:headEnd type="none" w="sm" len="sm"/>
                      <a:tailEnd type="none" w="sm" len="sm"/>
                    </a:lnR>
                    <a:lnT w="9525" cap="flat" cmpd="sng">
                      <a:solidFill>
                        <a:srgbClr val="414141"/>
                      </a:solidFill>
                      <a:prstDash val="solid"/>
                      <a:round/>
                      <a:headEnd type="none" w="sm" len="sm"/>
                      <a:tailEnd type="none" w="sm" len="sm"/>
                    </a:lnT>
                    <a:lnB w="9525" cap="flat" cmpd="sng">
                      <a:solidFill>
                        <a:srgbClr val="414141"/>
                      </a:solidFill>
                      <a:prstDash val="solid"/>
                      <a:round/>
                      <a:headEnd type="none" w="sm" len="sm"/>
                      <a:tailEnd type="none" w="sm" len="sm"/>
                    </a:lnB>
                  </a:tcPr>
                </a:tc>
                <a:extLst>
                  <a:ext uri="{0D108BD9-81ED-4DB2-BD59-A6C34878D82A}">
                    <a16:rowId xmlns:a16="http://schemas.microsoft.com/office/drawing/2014/main" val="10000"/>
                  </a:ext>
                </a:extLst>
              </a:tr>
              <a:tr h="644800">
                <a:tc>
                  <a:txBody>
                    <a:bodyPr/>
                    <a:lstStyle/>
                    <a:p>
                      <a:pPr marL="0" marR="0" lvl="0" indent="0" algn="l" rtl="0">
                        <a:lnSpc>
                          <a:spcPct val="100000"/>
                        </a:lnSpc>
                        <a:spcBef>
                          <a:spcPts val="0"/>
                        </a:spcBef>
                        <a:spcAft>
                          <a:spcPts val="0"/>
                        </a:spcAft>
                        <a:buClr>
                          <a:srgbClr val="000000"/>
                        </a:buClr>
                        <a:buSzPts val="900"/>
                        <a:buFont typeface="Arial"/>
                        <a:buNone/>
                      </a:pPr>
                      <a:r>
                        <a:rPr lang="ru" sz="1300" b="1" u="none" strike="noStrike" cap="none">
                          <a:latin typeface="Century Gothic"/>
                          <a:ea typeface="Century Gothic"/>
                          <a:cs typeface="Century Gothic"/>
                          <a:sym typeface="Century Gothic"/>
                        </a:rPr>
                        <a:t>USP </a:t>
                      </a:r>
                      <a:endParaRPr sz="1300" u="none" strike="noStrike" cap="none">
                        <a:latin typeface="Century Gothic"/>
                        <a:ea typeface="Century Gothic"/>
                        <a:cs typeface="Century Gothic"/>
                        <a:sym typeface="Century Gothic"/>
                      </a:endParaRPr>
                    </a:p>
                  </a:txBody>
                  <a:tcPr marL="91450" marR="91450" marT="45725" marB="45725">
                    <a:lnL w="9525" cap="flat" cmpd="sng">
                      <a:solidFill>
                        <a:srgbClr val="414141"/>
                      </a:solidFill>
                      <a:prstDash val="solid"/>
                      <a:round/>
                      <a:headEnd type="none" w="sm" len="sm"/>
                      <a:tailEnd type="none" w="sm" len="sm"/>
                    </a:lnL>
                    <a:lnR w="9525" cap="flat" cmpd="sng">
                      <a:solidFill>
                        <a:srgbClr val="414141"/>
                      </a:solidFill>
                      <a:prstDash val="solid"/>
                      <a:round/>
                      <a:headEnd type="none" w="sm" len="sm"/>
                      <a:tailEnd type="none" w="sm" len="sm"/>
                    </a:lnR>
                    <a:lnT w="9525" cap="flat" cmpd="sng">
                      <a:solidFill>
                        <a:srgbClr val="414141"/>
                      </a:solidFill>
                      <a:prstDash val="solid"/>
                      <a:round/>
                      <a:headEnd type="none" w="sm" len="sm"/>
                      <a:tailEnd type="none" w="sm" len="sm"/>
                    </a:lnT>
                    <a:lnB w="9525" cap="flat" cmpd="sng">
                      <a:solidFill>
                        <a:srgbClr val="41414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ru-RU" sz="1200" u="none" strike="noStrike" cap="none" dirty="0">
                          <a:solidFill>
                            <a:schemeClr val="tx1"/>
                          </a:solidFill>
                          <a:latin typeface="Century Gothic"/>
                          <a:ea typeface="Century Gothic"/>
                          <a:cs typeface="Century Gothic"/>
                          <a:sym typeface="Century Gothic"/>
                        </a:rPr>
                        <a:t>Наслаждайтесь жизнью, а мы вам поможем!</a:t>
                      </a:r>
                    </a:p>
                    <a:p>
                      <a:pPr marL="0" marR="0" lvl="0" indent="0" algn="l" rtl="0">
                        <a:lnSpc>
                          <a:spcPct val="100000"/>
                        </a:lnSpc>
                        <a:spcBef>
                          <a:spcPts val="0"/>
                        </a:spcBef>
                        <a:spcAft>
                          <a:spcPts val="0"/>
                        </a:spcAft>
                        <a:buClr>
                          <a:srgbClr val="000000"/>
                        </a:buClr>
                        <a:buSzPts val="900"/>
                        <a:buFont typeface="Arial"/>
                        <a:buNone/>
                      </a:pPr>
                      <a:br>
                        <a:rPr lang="ru-RU" sz="1200" u="none" strike="noStrike" cap="none" dirty="0">
                          <a:solidFill>
                            <a:schemeClr val="tx1"/>
                          </a:solidFill>
                          <a:latin typeface="Century Gothic"/>
                          <a:ea typeface="Century Gothic"/>
                          <a:cs typeface="Century Gothic"/>
                          <a:sym typeface="Century Gothic"/>
                        </a:rPr>
                      </a:br>
                      <a:r>
                        <a:rPr lang="ru-RU" sz="1200" u="none" strike="noStrike" cap="none" dirty="0">
                          <a:solidFill>
                            <a:schemeClr val="tx1"/>
                          </a:solidFill>
                          <a:latin typeface="Century Gothic"/>
                          <a:ea typeface="Century Gothic"/>
                          <a:cs typeface="Century Gothic"/>
                          <a:sym typeface="Century Gothic"/>
                        </a:rPr>
                        <a:t>Свежие продукты прямо до вашей двери в удобное для вас время.</a:t>
                      </a:r>
                    </a:p>
                    <a:p>
                      <a:pPr marL="0" marR="0" lvl="0" indent="0" algn="l" rtl="0">
                        <a:lnSpc>
                          <a:spcPct val="100000"/>
                        </a:lnSpc>
                        <a:spcBef>
                          <a:spcPts val="0"/>
                        </a:spcBef>
                        <a:spcAft>
                          <a:spcPts val="0"/>
                        </a:spcAft>
                        <a:buClr>
                          <a:srgbClr val="000000"/>
                        </a:buClr>
                        <a:buSzPts val="900"/>
                        <a:buFont typeface="Arial"/>
                        <a:buNone/>
                      </a:pPr>
                      <a:r>
                        <a:rPr lang="ru-RU" sz="1200" u="none" strike="noStrike" cap="none" dirty="0">
                          <a:solidFill>
                            <a:schemeClr val="tx1"/>
                          </a:solidFill>
                          <a:latin typeface="Century Gothic"/>
                          <a:ea typeface="Century Gothic"/>
                          <a:cs typeface="Century Gothic"/>
                          <a:sym typeface="Century Gothic"/>
                        </a:rPr>
                        <a:t>Отслеживание статуса заказа и местоположения курьера в реальном времени.</a:t>
                      </a:r>
                    </a:p>
                    <a:p>
                      <a:pPr marL="0" marR="0" lvl="0" indent="0" algn="l" rtl="0">
                        <a:lnSpc>
                          <a:spcPct val="100000"/>
                        </a:lnSpc>
                        <a:spcBef>
                          <a:spcPts val="0"/>
                        </a:spcBef>
                        <a:spcAft>
                          <a:spcPts val="0"/>
                        </a:spcAft>
                        <a:buClr>
                          <a:srgbClr val="000000"/>
                        </a:buClr>
                        <a:buSzPts val="900"/>
                        <a:buFont typeface="Arial"/>
                        <a:buNone/>
                      </a:pPr>
                      <a:r>
                        <a:rPr lang="ru-RU" sz="1200" u="none" strike="noStrike" cap="none" dirty="0">
                          <a:solidFill>
                            <a:schemeClr val="tx1"/>
                          </a:solidFill>
                          <a:latin typeface="Century Gothic"/>
                          <a:ea typeface="Century Gothic"/>
                          <a:cs typeface="Century Gothic"/>
                          <a:sym typeface="Century Gothic"/>
                        </a:rPr>
                        <a:t>Широкий выбор продуктов питания и множество скидок</a:t>
                      </a:r>
                      <a:endParaRPr sz="1200" u="none" strike="noStrike" cap="none" dirty="0">
                        <a:solidFill>
                          <a:schemeClr val="tx1"/>
                        </a:solidFill>
                        <a:latin typeface="Century Gothic"/>
                        <a:ea typeface="Century Gothic"/>
                        <a:cs typeface="Century Gothic"/>
                        <a:sym typeface="Century Gothic"/>
                      </a:endParaRPr>
                    </a:p>
                  </a:txBody>
                  <a:tcPr marL="91450" marR="91450" marT="45725" marB="45725">
                    <a:lnL w="9525" cap="flat" cmpd="sng">
                      <a:solidFill>
                        <a:srgbClr val="414141"/>
                      </a:solidFill>
                      <a:prstDash val="solid"/>
                      <a:round/>
                      <a:headEnd type="none" w="sm" len="sm"/>
                      <a:tailEnd type="none" w="sm" len="sm"/>
                    </a:lnL>
                    <a:lnR w="9525" cap="flat" cmpd="sng">
                      <a:solidFill>
                        <a:srgbClr val="414141"/>
                      </a:solidFill>
                      <a:prstDash val="solid"/>
                      <a:round/>
                      <a:headEnd type="none" w="sm" len="sm"/>
                      <a:tailEnd type="none" w="sm" len="sm"/>
                    </a:lnR>
                    <a:lnT w="9525" cap="flat" cmpd="sng">
                      <a:solidFill>
                        <a:srgbClr val="414141"/>
                      </a:solidFill>
                      <a:prstDash val="solid"/>
                      <a:round/>
                      <a:headEnd type="none" w="sm" len="sm"/>
                      <a:tailEnd type="none" w="sm" len="sm"/>
                    </a:lnT>
                    <a:lnB w="9525" cap="flat" cmpd="sng">
                      <a:solidFill>
                        <a:srgbClr val="414141"/>
                      </a:solidFill>
                      <a:prstDash val="solid"/>
                      <a:round/>
                      <a:headEnd type="none" w="sm" len="sm"/>
                      <a:tailEnd type="none" w="sm" len="sm"/>
                    </a:lnB>
                  </a:tcPr>
                </a:tc>
                <a:extLst>
                  <a:ext uri="{0D108BD9-81ED-4DB2-BD59-A6C34878D82A}">
                    <a16:rowId xmlns:a16="http://schemas.microsoft.com/office/drawing/2014/main" val="10001"/>
                  </a:ext>
                </a:extLst>
              </a:tr>
              <a:tr h="644800">
                <a:tc>
                  <a:txBody>
                    <a:bodyPr/>
                    <a:lstStyle/>
                    <a:p>
                      <a:pPr marL="0" marR="0" lvl="0" indent="0" algn="l" rtl="0">
                        <a:lnSpc>
                          <a:spcPct val="100000"/>
                        </a:lnSpc>
                        <a:spcBef>
                          <a:spcPts val="0"/>
                        </a:spcBef>
                        <a:spcAft>
                          <a:spcPts val="0"/>
                        </a:spcAft>
                        <a:buClr>
                          <a:srgbClr val="000000"/>
                        </a:buClr>
                        <a:buSzPts val="900"/>
                        <a:buFont typeface="Arial"/>
                        <a:buNone/>
                      </a:pPr>
                      <a:r>
                        <a:rPr lang="ru" sz="1300" b="1" u="none" strike="noStrike" cap="none">
                          <a:latin typeface="Century Gothic"/>
                          <a:ea typeface="Century Gothic"/>
                          <a:cs typeface="Century Gothic"/>
                          <a:sym typeface="Century Gothic"/>
                        </a:rPr>
                        <a:t>Слоган</a:t>
                      </a:r>
                      <a:endParaRPr sz="1300" b="1" u="none" strike="noStrike" cap="none">
                        <a:latin typeface="Century Gothic"/>
                        <a:ea typeface="Century Gothic"/>
                        <a:cs typeface="Century Gothic"/>
                        <a:sym typeface="Century Gothic"/>
                      </a:endParaRPr>
                    </a:p>
                  </a:txBody>
                  <a:tcPr marL="91450" marR="91450" marT="45725" marB="45725">
                    <a:lnL w="9525" cap="flat" cmpd="sng">
                      <a:solidFill>
                        <a:srgbClr val="414141"/>
                      </a:solidFill>
                      <a:prstDash val="solid"/>
                      <a:round/>
                      <a:headEnd type="none" w="sm" len="sm"/>
                      <a:tailEnd type="none" w="sm" len="sm"/>
                    </a:lnL>
                    <a:lnR w="9525" cap="flat" cmpd="sng">
                      <a:solidFill>
                        <a:srgbClr val="414141"/>
                      </a:solidFill>
                      <a:prstDash val="solid"/>
                      <a:round/>
                      <a:headEnd type="none" w="sm" len="sm"/>
                      <a:tailEnd type="none" w="sm" len="sm"/>
                    </a:lnR>
                    <a:lnT w="9525" cap="flat" cmpd="sng">
                      <a:solidFill>
                        <a:srgbClr val="414141"/>
                      </a:solidFill>
                      <a:prstDash val="solid"/>
                      <a:round/>
                      <a:headEnd type="none" w="sm" len="sm"/>
                      <a:tailEnd type="none" w="sm" len="sm"/>
                    </a:lnT>
                    <a:lnB w="9525" cap="flat" cmpd="sng">
                      <a:solidFill>
                        <a:srgbClr val="41414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ru-RU" sz="1200" u="none" strike="noStrike" cap="none" dirty="0">
                          <a:solidFill>
                            <a:schemeClr val="tx1"/>
                          </a:solidFill>
                          <a:latin typeface="Century Gothic"/>
                          <a:ea typeface="Century Gothic"/>
                          <a:cs typeface="Century Gothic"/>
                          <a:sym typeface="Century Gothic"/>
                        </a:rPr>
                        <a:t>Удобство и комфорт в каждом заказе!</a:t>
                      </a:r>
                      <a:endParaRPr sz="1200" u="none" strike="noStrike" cap="none" dirty="0">
                        <a:solidFill>
                          <a:schemeClr val="tx1"/>
                        </a:solidFill>
                        <a:latin typeface="Century Gothic"/>
                        <a:ea typeface="Century Gothic"/>
                        <a:cs typeface="Century Gothic"/>
                        <a:sym typeface="Century Gothic"/>
                      </a:endParaRPr>
                    </a:p>
                  </a:txBody>
                  <a:tcPr marL="91450" marR="91450" marT="45725" marB="45725">
                    <a:lnL w="9525" cap="flat" cmpd="sng">
                      <a:solidFill>
                        <a:srgbClr val="414141"/>
                      </a:solidFill>
                      <a:prstDash val="solid"/>
                      <a:round/>
                      <a:headEnd type="none" w="sm" len="sm"/>
                      <a:tailEnd type="none" w="sm" len="sm"/>
                    </a:lnL>
                    <a:lnR w="9525" cap="flat" cmpd="sng">
                      <a:solidFill>
                        <a:srgbClr val="414141"/>
                      </a:solidFill>
                      <a:prstDash val="solid"/>
                      <a:round/>
                      <a:headEnd type="none" w="sm" len="sm"/>
                      <a:tailEnd type="none" w="sm" len="sm"/>
                    </a:lnR>
                    <a:lnT w="9525" cap="flat" cmpd="sng">
                      <a:solidFill>
                        <a:srgbClr val="414141"/>
                      </a:solidFill>
                      <a:prstDash val="solid"/>
                      <a:round/>
                      <a:headEnd type="none" w="sm" len="sm"/>
                      <a:tailEnd type="none" w="sm" len="sm"/>
                    </a:lnT>
                    <a:lnB w="9525" cap="flat" cmpd="sng">
                      <a:solidFill>
                        <a:srgbClr val="41414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1"/>
        <p:cNvGrpSpPr/>
        <p:nvPr/>
      </p:nvGrpSpPr>
      <p:grpSpPr>
        <a:xfrm>
          <a:off x="0" y="0"/>
          <a:ext cx="0" cy="0"/>
          <a:chOff x="0" y="0"/>
          <a:chExt cx="0" cy="0"/>
        </a:xfrm>
      </p:grpSpPr>
      <p:sp>
        <p:nvSpPr>
          <p:cNvPr id="392" name="Google Shape;392;p96"/>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Задание № 1.2</a:t>
            </a:r>
            <a:endParaRPr dirty="0">
              <a:latin typeface="Century Gothic"/>
              <a:ea typeface="Century Gothic"/>
              <a:cs typeface="Century Gothic"/>
              <a:sym typeface="Century Gothic"/>
            </a:endParaRPr>
          </a:p>
        </p:txBody>
      </p:sp>
      <p:sp>
        <p:nvSpPr>
          <p:cNvPr id="393" name="Google Shape;393;p96"/>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7</a:t>
            </a:fld>
            <a:endParaRPr sz="1000" b="0" i="0" u="none" strike="noStrike" cap="none">
              <a:solidFill>
                <a:srgbClr val="434343"/>
              </a:solidFill>
              <a:latin typeface="Arial"/>
              <a:ea typeface="Arial"/>
              <a:cs typeface="Arial"/>
              <a:sym typeface="Arial"/>
            </a:endParaRPr>
          </a:p>
        </p:txBody>
      </p:sp>
      <p:sp>
        <p:nvSpPr>
          <p:cNvPr id="394" name="Google Shape;394;p96"/>
          <p:cNvSpPr txBox="1">
            <a:spLocks noGrp="1"/>
          </p:cNvSpPr>
          <p:nvPr>
            <p:ph type="body" idx="1"/>
          </p:nvPr>
        </p:nvSpPr>
        <p:spPr>
          <a:xfrm>
            <a:off x="279400" y="860900"/>
            <a:ext cx="4782600" cy="3475537"/>
          </a:xfrm>
          <a:prstGeom prst="rect">
            <a:avLst/>
          </a:prstGeom>
          <a:noFill/>
          <a:ln>
            <a:noFill/>
          </a:ln>
        </p:spPr>
        <p:txBody>
          <a:bodyPr spcFirstLastPara="1" wrap="square" lIns="91425" tIns="91425" rIns="91425" bIns="91425" anchor="t" anchorCtr="0">
            <a:spAutoFit/>
          </a:bodyPr>
          <a:lstStyle/>
          <a:p>
            <a:pPr marL="457200" lvl="0" indent="-311150" algn="just" rtl="0">
              <a:lnSpc>
                <a:spcPct val="100000"/>
              </a:lnSpc>
              <a:spcBef>
                <a:spcPts val="0"/>
              </a:spcBef>
              <a:spcAft>
                <a:spcPts val="0"/>
              </a:spcAft>
              <a:buSzPts val="1300"/>
              <a:buFont typeface="Century Gothic"/>
              <a:buAutoNum type="arabicPeriod"/>
            </a:pPr>
            <a:r>
              <a:rPr lang="ru" sz="1300" b="1" dirty="0">
                <a:solidFill>
                  <a:schemeClr val="dk1"/>
                </a:solidFill>
                <a:highlight>
                  <a:schemeClr val="lt1"/>
                </a:highlight>
                <a:latin typeface="Century Gothic"/>
                <a:ea typeface="Century Gothic"/>
                <a:cs typeface="Century Gothic"/>
                <a:sym typeface="Century Gothic"/>
              </a:rPr>
              <a:t>Представьте себе, что вы собираетесь строить интернет-магазин для онлайн торговли автозапчастями. Заказчик портала - один из официальных оптовых дистрибьюторов крупнейших производителей автозапчастей. Хотят продавать большую часть своим покупателям в онлайне.</a:t>
            </a:r>
            <a:endParaRPr sz="1300" b="1" dirty="0">
              <a:solidFill>
                <a:schemeClr val="dk1"/>
              </a:solidFill>
              <a:highlight>
                <a:schemeClr val="lt1"/>
              </a:highlight>
              <a:latin typeface="Century Gothic"/>
              <a:ea typeface="Century Gothic"/>
              <a:cs typeface="Century Gothic"/>
              <a:sym typeface="Century Gothic"/>
            </a:endParaRPr>
          </a:p>
          <a:p>
            <a:pPr marL="457200" lvl="0" indent="-311150" algn="l" rtl="0">
              <a:spcBef>
                <a:spcPts val="0"/>
              </a:spcBef>
              <a:spcAft>
                <a:spcPts val="0"/>
              </a:spcAft>
              <a:buSzPts val="1300"/>
              <a:buFont typeface="Century Gothic"/>
              <a:buAutoNum type="arabicPeriod"/>
            </a:pPr>
            <a:r>
              <a:rPr lang="ru" sz="1300" b="1" dirty="0">
                <a:solidFill>
                  <a:schemeClr val="dk1"/>
                </a:solidFill>
                <a:highlight>
                  <a:schemeClr val="lt1"/>
                </a:highlight>
                <a:latin typeface="Century Gothic"/>
                <a:ea typeface="Century Gothic"/>
                <a:cs typeface="Century Gothic"/>
                <a:sym typeface="Century Gothic"/>
              </a:rPr>
              <a:t>Опишите главную ценность портала для клиентов и на ее основе определите состав MVP 1.0 </a:t>
            </a: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4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171450" lvl="0" indent="-95250" algn="l" rtl="0">
              <a:lnSpc>
                <a:spcPct val="100000"/>
              </a:lnSpc>
              <a:spcBef>
                <a:spcPts val="0"/>
              </a:spcBef>
              <a:spcAft>
                <a:spcPts val="0"/>
              </a:spcAft>
              <a:buClr>
                <a:schemeClr val="dk1"/>
              </a:buClr>
              <a:buSzPts val="12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endParaRPr sz="1300" b="1" dirty="0">
              <a:solidFill>
                <a:schemeClr val="dk1"/>
              </a:solidFill>
              <a:highlight>
                <a:schemeClr val="lt1"/>
              </a:highlight>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dirty="0">
                <a:solidFill>
                  <a:schemeClr val="dk1"/>
                </a:solidFill>
                <a:highlight>
                  <a:schemeClr val="lt1"/>
                </a:highlight>
                <a:latin typeface="Century Gothic"/>
                <a:ea typeface="Century Gothic"/>
                <a:cs typeface="Century Gothic"/>
                <a:sym typeface="Century Gothic"/>
              </a:rPr>
              <a:t> </a:t>
            </a:r>
            <a:endParaRPr sz="1300" b="1"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200"/>
              <a:buFont typeface="Arial"/>
              <a:buNone/>
            </a:pPr>
            <a:r>
              <a:rPr lang="ru" sz="1300" b="1" dirty="0">
                <a:solidFill>
                  <a:schemeClr val="dk1"/>
                </a:solidFill>
                <a:highlight>
                  <a:schemeClr val="lt1"/>
                </a:highlight>
                <a:latin typeface="Century Gothic"/>
                <a:ea typeface="Century Gothic"/>
                <a:cs typeface="Century Gothic"/>
                <a:sym typeface="Century Gothic"/>
              </a:rPr>
              <a:t> </a:t>
            </a:r>
            <a:endParaRPr sz="1300" b="1"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SzPts val="1600"/>
              <a:buNone/>
            </a:pPr>
            <a:endParaRPr sz="1300" b="1" dirty="0">
              <a:solidFill>
                <a:schemeClr val="dk1"/>
              </a:solidFill>
              <a:highlight>
                <a:schemeClr val="lt1"/>
              </a:highlight>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8"/>
        <p:cNvGrpSpPr/>
        <p:nvPr/>
      </p:nvGrpSpPr>
      <p:grpSpPr>
        <a:xfrm>
          <a:off x="0" y="0"/>
          <a:ext cx="0" cy="0"/>
          <a:chOff x="0" y="0"/>
          <a:chExt cx="0" cy="0"/>
        </a:xfrm>
      </p:grpSpPr>
      <p:sp>
        <p:nvSpPr>
          <p:cNvPr id="399" name="Google Shape;399;p97"/>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Кейс. Вводные данные</a:t>
            </a:r>
            <a:endParaRPr dirty="0">
              <a:latin typeface="Century Gothic"/>
              <a:ea typeface="Century Gothic"/>
              <a:cs typeface="Century Gothic"/>
              <a:sym typeface="Century Gothic"/>
            </a:endParaRPr>
          </a:p>
        </p:txBody>
      </p:sp>
      <p:sp>
        <p:nvSpPr>
          <p:cNvPr id="400" name="Google Shape;400;p97"/>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8</a:t>
            </a:fld>
            <a:endParaRPr sz="1000" b="0" i="0" u="none" strike="noStrike" cap="none">
              <a:solidFill>
                <a:srgbClr val="434343"/>
              </a:solidFill>
              <a:latin typeface="Arial"/>
              <a:ea typeface="Arial"/>
              <a:cs typeface="Arial"/>
              <a:sym typeface="Arial"/>
            </a:endParaRPr>
          </a:p>
        </p:txBody>
      </p:sp>
      <p:sp>
        <p:nvSpPr>
          <p:cNvPr id="401" name="Google Shape;401;p97"/>
          <p:cNvSpPr txBox="1"/>
          <p:nvPr/>
        </p:nvSpPr>
        <p:spPr>
          <a:xfrm>
            <a:off x="355600" y="937100"/>
            <a:ext cx="4254300" cy="3900000"/>
          </a:xfrm>
          <a:prstGeom prst="rect">
            <a:avLst/>
          </a:prstGeom>
          <a:noFill/>
          <a:ln>
            <a:noFill/>
          </a:ln>
        </p:spPr>
        <p:txBody>
          <a:bodyPr spcFirstLastPara="1" wrap="square" lIns="0" tIns="0" rIns="91425" bIns="91425" anchor="t" anchorCtr="0">
            <a:noAutofit/>
          </a:bodyPr>
          <a:lstStyle/>
          <a:p>
            <a:pPr marL="457200" marR="0" lvl="0" indent="-311150" algn="just" rtl="0">
              <a:lnSpc>
                <a:spcPct val="100000"/>
              </a:lnSpc>
              <a:spcBef>
                <a:spcPts val="0"/>
              </a:spcBef>
              <a:spcAft>
                <a:spcPts val="0"/>
              </a:spcAft>
              <a:buClr>
                <a:schemeClr val="dk2"/>
              </a:buClr>
              <a:buSzPts val="1300"/>
              <a:buFont typeface="Century Gothic"/>
              <a:buAutoNum type="arabicPeriod"/>
            </a:pPr>
            <a:r>
              <a:rPr lang="ru" sz="1300" b="0" i="0" u="none" strike="noStrike" cap="none" dirty="0">
                <a:solidFill>
                  <a:srgbClr val="000000"/>
                </a:solidFill>
                <a:highlight>
                  <a:srgbClr val="FFFFFF"/>
                </a:highlight>
                <a:latin typeface="Century Gothic"/>
                <a:ea typeface="Century Gothic"/>
                <a:cs typeface="Century Gothic"/>
                <a:sym typeface="Century Gothic"/>
              </a:rPr>
              <a:t>Заказы идут под конкретные автомобили и требуется идентификация детали под конкретный автомобиль.</a:t>
            </a:r>
            <a:endParaRPr dirty="0"/>
          </a:p>
          <a:p>
            <a:pPr marL="457200" marR="0" lvl="0" indent="0" algn="just" rtl="0">
              <a:lnSpc>
                <a:spcPct val="100000"/>
              </a:lnSpc>
              <a:spcBef>
                <a:spcPts val="0"/>
              </a:spcBef>
              <a:spcAft>
                <a:spcPts val="0"/>
              </a:spcAft>
              <a:buNone/>
            </a:pPr>
            <a:r>
              <a:rPr lang="ru" sz="1300" b="0" i="0" u="none" strike="noStrike" cap="none" dirty="0">
                <a:solidFill>
                  <a:srgbClr val="000000"/>
                </a:solidFill>
                <a:highlight>
                  <a:srgbClr val="FFFFFF"/>
                </a:highlight>
                <a:latin typeface="Century Gothic"/>
                <a:ea typeface="Century Gothic"/>
                <a:cs typeface="Century Gothic"/>
                <a:sym typeface="Century Gothic"/>
              </a:rPr>
              <a:t>Основная особенность этого рынка заключается в том, что здесь сотни тысяч, миллионы артикулов. Каждая деталь существует во множестве вариантов, отличающихся не только маркой автомобиля, но и конкретной его модификацией, которых может быть очень много. Мало того, каждая оригинальная деталь имеет несколько своих аналогов от разных производителей. Все эти аналоги тоже могут чуть-чуть отличаться. И, конечно же, все они разные по ценам. В интернет-магазине их нужно максимально точно сортировать/фильтровать и выводить в поиске для клиентов, чтобы Заказчик получал именно ту деталь, которую хотел купить.</a:t>
            </a:r>
            <a:br>
              <a:rPr lang="ru" sz="1300" b="0" i="0" u="none" strike="noStrike" cap="none" dirty="0">
                <a:solidFill>
                  <a:srgbClr val="000000"/>
                </a:solidFill>
                <a:highlight>
                  <a:srgbClr val="FFFFFF"/>
                </a:highlight>
                <a:latin typeface="Century Gothic"/>
                <a:ea typeface="Century Gothic"/>
                <a:cs typeface="Century Gothic"/>
                <a:sym typeface="Century Gothic"/>
              </a:rPr>
            </a:br>
            <a:endParaRPr sz="1300" b="0" i="0" u="none" strike="noStrike" cap="none" dirty="0">
              <a:solidFill>
                <a:srgbClr val="000000"/>
              </a:solidFill>
              <a:highlight>
                <a:srgbClr val="FFFFFF"/>
              </a:highlight>
              <a:latin typeface="Century Gothic"/>
              <a:ea typeface="Century Gothic"/>
              <a:cs typeface="Century Gothic"/>
              <a:sym typeface="Century Gothic"/>
            </a:endParaRPr>
          </a:p>
        </p:txBody>
      </p:sp>
      <p:sp>
        <p:nvSpPr>
          <p:cNvPr id="402" name="Google Shape;402;p97"/>
          <p:cNvSpPr txBox="1"/>
          <p:nvPr/>
        </p:nvSpPr>
        <p:spPr>
          <a:xfrm>
            <a:off x="4857600" y="919175"/>
            <a:ext cx="4113000" cy="3900000"/>
          </a:xfrm>
          <a:prstGeom prst="rect">
            <a:avLst/>
          </a:prstGeom>
          <a:noFill/>
          <a:ln>
            <a:noFill/>
          </a:ln>
        </p:spPr>
        <p:txBody>
          <a:bodyPr spcFirstLastPara="1" wrap="square" lIns="0" tIns="0" rIns="91425" bIns="91425"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ru" sz="1300" b="1" dirty="0">
                <a:solidFill>
                  <a:schemeClr val="dk2"/>
                </a:solidFill>
                <a:highlight>
                  <a:srgbClr val="FFFFFF"/>
                </a:highlight>
                <a:latin typeface="Century Gothic"/>
                <a:ea typeface="Century Gothic"/>
                <a:cs typeface="Century Gothic"/>
                <a:sym typeface="Century Gothic"/>
              </a:rPr>
              <a:t>2.</a:t>
            </a:r>
            <a:r>
              <a:rPr lang="ru" sz="1300" dirty="0">
                <a:highlight>
                  <a:srgbClr val="FFFFFF"/>
                </a:highlight>
                <a:latin typeface="Century Gothic"/>
                <a:ea typeface="Century Gothic"/>
                <a:cs typeface="Century Gothic"/>
                <a:sym typeface="Century Gothic"/>
              </a:rPr>
              <a:t> </a:t>
            </a:r>
            <a:r>
              <a:rPr lang="ru" sz="1300" b="0" i="0" u="none" strike="noStrike" cap="none" dirty="0">
                <a:solidFill>
                  <a:srgbClr val="000000"/>
                </a:solidFill>
                <a:highlight>
                  <a:srgbClr val="FFFFFF"/>
                </a:highlight>
                <a:latin typeface="Century Gothic"/>
                <a:ea typeface="Century Gothic"/>
                <a:cs typeface="Century Gothic"/>
                <a:sym typeface="Century Gothic"/>
              </a:rPr>
              <a:t>А сейчас нет возможности поднимать всю информацию об аналогах и ценах, искать артикулы, составлять из этого вороха информации заказ. </a:t>
            </a:r>
            <a:endParaRPr sz="1300" b="0" i="0" u="none" strike="noStrike" cap="none" dirty="0">
              <a:solidFill>
                <a:srgbClr val="000000"/>
              </a:solidFill>
              <a:highlight>
                <a:srgbClr val="FFFFFF"/>
              </a:highlight>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300"/>
              <a:buFont typeface="Arial"/>
              <a:buNone/>
            </a:pPr>
            <a:endParaRPr sz="1300" b="0" i="0" u="none" strike="noStrike" cap="none" dirty="0">
              <a:solidFill>
                <a:srgbClr val="000000"/>
              </a:solidFill>
              <a:highlight>
                <a:srgbClr val="FFFFFF"/>
              </a:highlight>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300"/>
              <a:buFont typeface="Arial"/>
              <a:buNone/>
            </a:pPr>
            <a:r>
              <a:rPr lang="ru" sz="1300" b="0" i="0" u="none" strike="noStrike" cap="none" dirty="0">
                <a:solidFill>
                  <a:srgbClr val="000000"/>
                </a:solidFill>
                <a:highlight>
                  <a:srgbClr val="FFFFFF"/>
                </a:highlight>
                <a:latin typeface="Century Gothic"/>
                <a:ea typeface="Century Gothic"/>
                <a:cs typeface="Century Gothic"/>
                <a:sym typeface="Century Gothic"/>
              </a:rPr>
              <a:t>Негде сравнить картинки оригиналов и аналогов, а так нужно, так как бывает множество несостыковок, а в таких компаниях зачастую штрафуют менеджеров за невыкуп или возврат деталей, поэтому они предпочитают всё проверить даже в том случае, если клиент лично нашел все нужные детали в базе на сайте и предоплатил заказ.</a:t>
            </a:r>
            <a:br>
              <a:rPr lang="ru" sz="1300" b="0" i="0" u="none" strike="noStrike" cap="none" dirty="0">
                <a:solidFill>
                  <a:srgbClr val="000000"/>
                </a:solidFill>
                <a:highlight>
                  <a:srgbClr val="FFFFFF"/>
                </a:highlight>
                <a:latin typeface="Century Gothic"/>
                <a:ea typeface="Century Gothic"/>
                <a:cs typeface="Century Gothic"/>
                <a:sym typeface="Century Gothic"/>
              </a:rPr>
            </a:br>
            <a:endParaRPr sz="13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6"/>
        <p:cNvGrpSpPr/>
        <p:nvPr/>
      </p:nvGrpSpPr>
      <p:grpSpPr>
        <a:xfrm>
          <a:off x="0" y="0"/>
          <a:ext cx="0" cy="0"/>
          <a:chOff x="0" y="0"/>
          <a:chExt cx="0" cy="0"/>
        </a:xfrm>
      </p:grpSpPr>
      <p:sp>
        <p:nvSpPr>
          <p:cNvPr id="407" name="Google Shape;407;p98"/>
          <p:cNvSpPr txBox="1">
            <a:spLocks noGrp="1"/>
          </p:cNvSpPr>
          <p:nvPr>
            <p:ph type="title"/>
          </p:nvPr>
        </p:nvSpPr>
        <p:spPr>
          <a:xfrm>
            <a:off x="355600" y="368300"/>
            <a:ext cx="42543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2000"/>
              <a:buNone/>
            </a:pPr>
            <a:r>
              <a:rPr lang="ru" dirty="0">
                <a:latin typeface="Century Gothic"/>
                <a:ea typeface="Century Gothic"/>
                <a:cs typeface="Century Gothic"/>
                <a:sym typeface="Century Gothic"/>
              </a:rPr>
              <a:t>Ответ. Задание № 1.2</a:t>
            </a:r>
            <a:endParaRPr dirty="0">
              <a:latin typeface="Century Gothic"/>
              <a:ea typeface="Century Gothic"/>
              <a:cs typeface="Century Gothic"/>
              <a:sym typeface="Century Gothic"/>
            </a:endParaRPr>
          </a:p>
        </p:txBody>
      </p:sp>
      <p:sp>
        <p:nvSpPr>
          <p:cNvPr id="408" name="Google Shape;408;p98"/>
          <p:cNvSpPr txBox="1">
            <a:spLocks noGrp="1"/>
          </p:cNvSpPr>
          <p:nvPr>
            <p:ph type="sldNum" idx="12"/>
          </p:nvPr>
        </p:nvSpPr>
        <p:spPr>
          <a:xfrm>
            <a:off x="311709" y="4591701"/>
            <a:ext cx="5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ru" sz="1000" b="0" i="0" u="none" strike="noStrike" cap="none">
                <a:solidFill>
                  <a:srgbClr val="434343"/>
                </a:solidFill>
                <a:latin typeface="Arial"/>
                <a:ea typeface="Arial"/>
                <a:cs typeface="Arial"/>
                <a:sym typeface="Arial"/>
              </a:rPr>
              <a:t>9</a:t>
            </a:fld>
            <a:endParaRPr sz="1000" b="0" i="0" u="none" strike="noStrike" cap="none">
              <a:solidFill>
                <a:srgbClr val="434343"/>
              </a:solidFill>
              <a:latin typeface="Arial"/>
              <a:ea typeface="Arial"/>
              <a:cs typeface="Arial"/>
              <a:sym typeface="Arial"/>
            </a:endParaRPr>
          </a:p>
        </p:txBody>
      </p:sp>
      <p:graphicFrame>
        <p:nvGraphicFramePr>
          <p:cNvPr id="409" name="Google Shape;409;p98"/>
          <p:cNvGraphicFramePr/>
          <p:nvPr>
            <p:extLst>
              <p:ext uri="{D42A27DB-BD31-4B8C-83A1-F6EECF244321}">
                <p14:modId xmlns:p14="http://schemas.microsoft.com/office/powerpoint/2010/main" val="1427418804"/>
              </p:ext>
            </p:extLst>
          </p:nvPr>
        </p:nvGraphicFramePr>
        <p:xfrm>
          <a:off x="355601" y="995363"/>
          <a:ext cx="8539575" cy="2986894"/>
        </p:xfrm>
        <a:graphic>
          <a:graphicData uri="http://schemas.openxmlformats.org/drawingml/2006/table">
            <a:tbl>
              <a:tblPr firstRow="1" bandRow="1">
                <a:noFill/>
                <a:tableStyleId>{31B5070B-2BE0-4A17-A0F6-6FFB68C41A57}</a:tableStyleId>
              </a:tblPr>
              <a:tblGrid>
                <a:gridCol w="2736625">
                  <a:extLst>
                    <a:ext uri="{9D8B030D-6E8A-4147-A177-3AD203B41FA5}">
                      <a16:colId xmlns:a16="http://schemas.microsoft.com/office/drawing/2014/main" val="20000"/>
                    </a:ext>
                  </a:extLst>
                </a:gridCol>
                <a:gridCol w="5802950">
                  <a:extLst>
                    <a:ext uri="{9D8B030D-6E8A-4147-A177-3AD203B41FA5}">
                      <a16:colId xmlns:a16="http://schemas.microsoft.com/office/drawing/2014/main" val="20001"/>
                    </a:ext>
                  </a:extLst>
                </a:gridCol>
              </a:tblGrid>
              <a:tr h="712935">
                <a:tc>
                  <a:txBody>
                    <a:bodyPr/>
                    <a:lstStyle/>
                    <a:p>
                      <a:pPr marL="0" marR="0" lvl="0" indent="0" algn="l" rtl="0">
                        <a:lnSpc>
                          <a:spcPct val="100000"/>
                        </a:lnSpc>
                        <a:spcBef>
                          <a:spcPts val="0"/>
                        </a:spcBef>
                        <a:spcAft>
                          <a:spcPts val="0"/>
                        </a:spcAft>
                        <a:buNone/>
                      </a:pPr>
                      <a:r>
                        <a:rPr lang="ru" sz="1300" b="1" u="none" strike="noStrike" cap="none" dirty="0">
                          <a:latin typeface="Century Gothic"/>
                          <a:ea typeface="Century Gothic"/>
                          <a:cs typeface="Century Gothic"/>
                          <a:sym typeface="Century Gothic"/>
                        </a:rPr>
                        <a:t>В чем главная ценность портала для клиентов?</a:t>
                      </a:r>
                      <a:endParaRPr sz="1300" b="1" dirty="0">
                        <a:latin typeface="Century Gothic"/>
                        <a:ea typeface="Century Gothic"/>
                        <a:cs typeface="Century Gothic"/>
                        <a:sym typeface="Century Gothic"/>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ru-RU" sz="1100" u="none" strike="noStrike" cap="none" dirty="0">
                          <a:latin typeface="Century Gothic"/>
                          <a:ea typeface="Century Gothic"/>
                          <a:cs typeface="Century Gothic"/>
                          <a:sym typeface="Century Gothic"/>
                        </a:rPr>
                        <a:t>В возможности быстрого и точного поиска и заказа необходимых автозапчастей для их конкретной марки и модели автомобиля, а также в доступности информации об аналогах и ценах на детали.</a:t>
                      </a:r>
                      <a:endParaRPr sz="1100" u="none" strike="noStrike" cap="none" dirty="0">
                        <a:latin typeface="Century Gothic"/>
                        <a:ea typeface="Century Gothic"/>
                        <a:cs typeface="Century Gothic"/>
                        <a:sym typeface="Century Gothic"/>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1176669">
                <a:tc>
                  <a:txBody>
                    <a:bodyPr/>
                    <a:lstStyle/>
                    <a:p>
                      <a:pPr marL="0" marR="0" lvl="0" indent="0" algn="l" rtl="0">
                        <a:lnSpc>
                          <a:spcPct val="100000"/>
                        </a:lnSpc>
                        <a:spcBef>
                          <a:spcPts val="0"/>
                        </a:spcBef>
                        <a:spcAft>
                          <a:spcPts val="0"/>
                        </a:spcAft>
                        <a:buNone/>
                      </a:pPr>
                      <a:r>
                        <a:rPr lang="ru" sz="1300" b="1" u="none" strike="noStrike" cap="none" dirty="0">
                          <a:latin typeface="Century Gothic"/>
                          <a:ea typeface="Century Gothic"/>
                          <a:cs typeface="Century Gothic"/>
                          <a:sym typeface="Century Gothic"/>
                        </a:rPr>
                        <a:t>Что точно делает MVP 1.0? (какой функционал включает в себя? Как работает?)</a:t>
                      </a:r>
                      <a:endParaRPr sz="1300" b="1" dirty="0">
                        <a:latin typeface="Century Gothic"/>
                        <a:ea typeface="Century Gothic"/>
                        <a:cs typeface="Century Gothic"/>
                        <a:sym typeface="Century Gothic"/>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285750" marR="0" lvl="0" indent="-285750" algn="l" rtl="0">
                        <a:lnSpc>
                          <a:spcPct val="100000"/>
                        </a:lnSpc>
                        <a:spcBef>
                          <a:spcPts val="0"/>
                        </a:spcBef>
                        <a:spcAft>
                          <a:spcPts val="0"/>
                        </a:spcAft>
                        <a:buFont typeface="Arial" panose="020B0604020202020204" pitchFamily="34" charset="0"/>
                        <a:buChar char="•"/>
                      </a:pPr>
                      <a:r>
                        <a:rPr lang="ru-RU" sz="1100" u="none" strike="noStrike" cap="none" dirty="0">
                          <a:latin typeface="Century Gothic"/>
                          <a:ea typeface="Century Gothic"/>
                          <a:cs typeface="Century Gothic"/>
                          <a:sym typeface="Century Gothic"/>
                        </a:rPr>
                        <a:t>Поиск автозапчастей по марке и модели автомобиля с использованием каталога деталей.</a:t>
                      </a:r>
                    </a:p>
                    <a:p>
                      <a:pPr marL="285750" marR="0" lvl="0" indent="-285750" algn="l" rtl="0">
                        <a:lnSpc>
                          <a:spcPct val="100000"/>
                        </a:lnSpc>
                        <a:spcBef>
                          <a:spcPts val="0"/>
                        </a:spcBef>
                        <a:spcAft>
                          <a:spcPts val="0"/>
                        </a:spcAft>
                        <a:buFont typeface="Arial" panose="020B0604020202020204" pitchFamily="34" charset="0"/>
                        <a:buChar char="•"/>
                      </a:pPr>
                      <a:r>
                        <a:rPr lang="ru-RU" sz="1100" u="none" strike="noStrike" cap="none" dirty="0">
                          <a:latin typeface="Century Gothic"/>
                          <a:ea typeface="Century Gothic"/>
                          <a:cs typeface="Century Gothic"/>
                          <a:sym typeface="Century Gothic"/>
                        </a:rPr>
                        <a:t>Сравнение оригинальных деталей и аналогов разных производителей с отображением различий и сходств между ними (фото, описание и цена).</a:t>
                      </a:r>
                    </a:p>
                    <a:p>
                      <a:pPr marL="285750" marR="0" lvl="0" indent="-285750" algn="l" rtl="0">
                        <a:lnSpc>
                          <a:spcPct val="100000"/>
                        </a:lnSpc>
                        <a:spcBef>
                          <a:spcPts val="0"/>
                        </a:spcBef>
                        <a:spcAft>
                          <a:spcPts val="0"/>
                        </a:spcAft>
                        <a:buFont typeface="Arial" panose="020B0604020202020204" pitchFamily="34" charset="0"/>
                        <a:buChar char="•"/>
                      </a:pPr>
                      <a:r>
                        <a:rPr lang="ru-RU" sz="1100" u="none" strike="noStrike" cap="none" dirty="0">
                          <a:latin typeface="Century Gothic"/>
                          <a:ea typeface="Century Gothic"/>
                          <a:cs typeface="Century Gothic"/>
                          <a:sym typeface="Century Gothic"/>
                        </a:rPr>
                        <a:t>Возможность заказа деталей онлайн через корзину.</a:t>
                      </a:r>
                    </a:p>
                    <a:p>
                      <a:pPr marL="285750" marR="0" lvl="0" indent="-285750" algn="l" rtl="0">
                        <a:lnSpc>
                          <a:spcPct val="100000"/>
                        </a:lnSpc>
                        <a:spcBef>
                          <a:spcPts val="0"/>
                        </a:spcBef>
                        <a:spcAft>
                          <a:spcPts val="0"/>
                        </a:spcAft>
                        <a:buFont typeface="Arial" panose="020B0604020202020204" pitchFamily="34" charset="0"/>
                        <a:buChar char="•"/>
                      </a:pPr>
                      <a:r>
                        <a:rPr lang="ru-RU" sz="1100" u="none" strike="noStrike" cap="none" dirty="0">
                          <a:latin typeface="Century Gothic"/>
                          <a:ea typeface="Century Gothic"/>
                          <a:cs typeface="Century Gothic"/>
                          <a:sym typeface="Century Gothic"/>
                        </a:rPr>
                        <a:t>Просмотр истории заказов и их статусов.</a:t>
                      </a:r>
                      <a:endParaRPr sz="1100" u="none" strike="noStrike" cap="none" dirty="0">
                        <a:latin typeface="Century Gothic"/>
                        <a:ea typeface="Century Gothic"/>
                        <a:cs typeface="Century Gothic"/>
                        <a:sym typeface="Century Gothic"/>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876900">
                <a:tc>
                  <a:txBody>
                    <a:bodyPr/>
                    <a:lstStyle/>
                    <a:p>
                      <a:pPr marL="0" marR="0" lvl="0" indent="0" algn="l" rtl="0">
                        <a:lnSpc>
                          <a:spcPct val="100000"/>
                        </a:lnSpc>
                        <a:spcBef>
                          <a:spcPts val="0"/>
                        </a:spcBef>
                        <a:spcAft>
                          <a:spcPts val="0"/>
                        </a:spcAft>
                        <a:buNone/>
                      </a:pPr>
                      <a:r>
                        <a:rPr lang="ru" sz="1300" b="1" u="none" strike="noStrike" cap="none" dirty="0">
                          <a:latin typeface="Century Gothic"/>
                          <a:ea typeface="Century Gothic"/>
                          <a:cs typeface="Century Gothic"/>
                          <a:sym typeface="Century Gothic"/>
                        </a:rPr>
                        <a:t>Что точно не делает MVP 1.0?</a:t>
                      </a:r>
                      <a:endParaRPr sz="1300" b="1" u="none" strike="noStrike" cap="none" dirty="0">
                        <a:latin typeface="Century Gothic"/>
                        <a:ea typeface="Century Gothic"/>
                        <a:cs typeface="Century Gothic"/>
                        <a:sym typeface="Century Gothic"/>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Font typeface="Arial" panose="020B0604020202020204" pitchFamily="34" charset="0"/>
                        <a:buChar char="•"/>
                      </a:pPr>
                      <a:r>
                        <a:rPr lang="ru-RU" sz="1100" u="none" strike="noStrike" cap="none" dirty="0">
                          <a:latin typeface="Century Gothic"/>
                          <a:ea typeface="Century Gothic"/>
                          <a:cs typeface="Century Gothic"/>
                          <a:sym typeface="Century Gothic"/>
                        </a:rPr>
                        <a:t>Интеграция с другими сервисами или платформами.</a:t>
                      </a:r>
                    </a:p>
                    <a:p>
                      <a:pPr marL="171450" marR="0" lvl="0" indent="-171450" algn="l" rtl="0">
                        <a:lnSpc>
                          <a:spcPct val="100000"/>
                        </a:lnSpc>
                        <a:spcBef>
                          <a:spcPts val="0"/>
                        </a:spcBef>
                        <a:spcAft>
                          <a:spcPts val="0"/>
                        </a:spcAft>
                        <a:buFont typeface="Arial" panose="020B0604020202020204" pitchFamily="34" charset="0"/>
                        <a:buChar char="•"/>
                      </a:pPr>
                      <a:r>
                        <a:rPr lang="ru-RU" sz="1100" u="none" strike="noStrike" cap="none" dirty="0">
                          <a:latin typeface="Century Gothic"/>
                          <a:ea typeface="Century Gothic"/>
                          <a:cs typeface="Century Gothic"/>
                          <a:sym typeface="Century Gothic"/>
                        </a:rPr>
                        <a:t>Расширенный функционал для администраторов, такой как управление складом и заказами.</a:t>
                      </a:r>
                    </a:p>
                    <a:p>
                      <a:pPr marL="171450" marR="0" lvl="0" indent="-171450" algn="l" rtl="0">
                        <a:lnSpc>
                          <a:spcPct val="100000"/>
                        </a:lnSpc>
                        <a:spcBef>
                          <a:spcPts val="0"/>
                        </a:spcBef>
                        <a:spcAft>
                          <a:spcPts val="0"/>
                        </a:spcAft>
                        <a:buFont typeface="Arial" panose="020B0604020202020204" pitchFamily="34" charset="0"/>
                        <a:buChar char="•"/>
                      </a:pPr>
                      <a:r>
                        <a:rPr lang="ru-RU" sz="1100" u="none" strike="noStrike" cap="none" dirty="0">
                          <a:latin typeface="Century Gothic"/>
                          <a:ea typeface="Century Gothic"/>
                          <a:cs typeface="Century Gothic"/>
                          <a:sym typeface="Century Gothic"/>
                        </a:rPr>
                        <a:t>Онлайн-консультации или поддержка клиентов.</a:t>
                      </a:r>
                    </a:p>
                    <a:p>
                      <a:pPr marL="171450" marR="0" lvl="0" indent="-171450" algn="l" rtl="0">
                        <a:lnSpc>
                          <a:spcPct val="100000"/>
                        </a:lnSpc>
                        <a:spcBef>
                          <a:spcPts val="0"/>
                        </a:spcBef>
                        <a:spcAft>
                          <a:spcPts val="0"/>
                        </a:spcAft>
                        <a:buFont typeface="Arial" panose="020B0604020202020204" pitchFamily="34" charset="0"/>
                        <a:buChar char="•"/>
                      </a:pPr>
                      <a:r>
                        <a:rPr lang="ru-RU" sz="1100" u="none" strike="noStrike" cap="none" dirty="0">
                          <a:latin typeface="Century Gothic"/>
                          <a:ea typeface="Century Gothic"/>
                          <a:cs typeface="Century Gothic"/>
                          <a:sym typeface="Century Gothic"/>
                        </a:rPr>
                        <a:t>Функции автоматического поиска и выбора деталей с использованием машинного обучения и искусственного интеллекта.</a:t>
                      </a:r>
                      <a:endParaRPr sz="1100" u="none" strike="noStrike" cap="none" dirty="0">
                        <a:latin typeface="Century Gothic"/>
                        <a:ea typeface="Century Gothic"/>
                        <a:cs typeface="Century Gothic"/>
                        <a:sym typeface="Century Gothic"/>
                      </a:endParaRPr>
                    </a:p>
                  </a:txBody>
                  <a:tcPr marL="91450" marR="91450" marT="45725" marB="457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Nbd template">
  <a:themeElements>
    <a:clrScheme name="Streamline">
      <a:dk1>
        <a:srgbClr val="000000"/>
      </a:dk1>
      <a:lt1>
        <a:srgbClr val="FFFFFF"/>
      </a:lt1>
      <a:dk2>
        <a:srgbClr val="01C601"/>
      </a:dk2>
      <a:lt2>
        <a:srgbClr val="FFFFFF"/>
      </a:lt2>
      <a:accent1>
        <a:srgbClr val="434343"/>
      </a:accent1>
      <a:accent2>
        <a:srgbClr val="666666"/>
      </a:accent2>
      <a:accent3>
        <a:srgbClr val="04C601"/>
      </a:accent3>
      <a:accent4>
        <a:srgbClr val="F7F7F7"/>
      </a:accent4>
      <a:accent5>
        <a:srgbClr val="117A11"/>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bd template">
  <a:themeElements>
    <a:clrScheme name="Streamline">
      <a:dk1>
        <a:srgbClr val="000000"/>
      </a:dk1>
      <a:lt1>
        <a:srgbClr val="FFFFFF"/>
      </a:lt1>
      <a:dk2>
        <a:srgbClr val="01C601"/>
      </a:dk2>
      <a:lt2>
        <a:srgbClr val="FFFFFF"/>
      </a:lt2>
      <a:accent1>
        <a:srgbClr val="434343"/>
      </a:accent1>
      <a:accent2>
        <a:srgbClr val="666666"/>
      </a:accent2>
      <a:accent3>
        <a:srgbClr val="04C601"/>
      </a:accent3>
      <a:accent4>
        <a:srgbClr val="F7F7F7"/>
      </a:accent4>
      <a:accent5>
        <a:srgbClr val="117A11"/>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3672</Words>
  <Application>Microsoft Office PowerPoint</Application>
  <PresentationFormat>Экран (16:9)</PresentationFormat>
  <Paragraphs>496</Paragraphs>
  <Slides>58</Slides>
  <Notes>58</Notes>
  <HiddenSlides>0</HiddenSlides>
  <MMClips>0</MMClips>
  <ScaleCrop>false</ScaleCrop>
  <HeadingPairs>
    <vt:vector size="6" baseType="variant">
      <vt:variant>
        <vt:lpstr>Использованные шрифты</vt:lpstr>
      </vt:variant>
      <vt:variant>
        <vt:i4>3</vt:i4>
      </vt:variant>
      <vt:variant>
        <vt:lpstr>Тема</vt:lpstr>
      </vt:variant>
      <vt:variant>
        <vt:i4>3</vt:i4>
      </vt:variant>
      <vt:variant>
        <vt:lpstr>Заголовки слайдов</vt:lpstr>
      </vt:variant>
      <vt:variant>
        <vt:i4>58</vt:i4>
      </vt:variant>
    </vt:vector>
  </HeadingPairs>
  <TitlesOfParts>
    <vt:vector size="64" baseType="lpstr">
      <vt:lpstr>Helvetica Neue</vt:lpstr>
      <vt:lpstr>Arial</vt:lpstr>
      <vt:lpstr>Century Gothic</vt:lpstr>
      <vt:lpstr>Simple Light</vt:lpstr>
      <vt:lpstr>WINbd template</vt:lpstr>
      <vt:lpstr>WINbd template</vt:lpstr>
      <vt:lpstr>Презентация PowerPoint</vt:lpstr>
      <vt:lpstr>1. Формулировка UVP, определение границ MVP. 2. Разработка бизнес модели продукта. 3. Написание пользовательских историй. Требования к продукту и Бэклог. 4. Выбор принципов дизайна для конкретных продуктовых кейсов. 5. Разработка прототипов продукта. </vt:lpstr>
      <vt:lpstr>Формулировка UVP, определение границ MVP</vt:lpstr>
      <vt:lpstr>Задание № 1.1</vt:lpstr>
      <vt:lpstr>Ответ. Задание № 1.1</vt:lpstr>
      <vt:lpstr>Ответ. Задание № 1.1</vt:lpstr>
      <vt:lpstr>Задание № 1.2</vt:lpstr>
      <vt:lpstr>Кейс. Вводные данные</vt:lpstr>
      <vt:lpstr>Ответ. Задание № 1.2</vt:lpstr>
      <vt:lpstr>Разработка бизнес модели продукта</vt:lpstr>
      <vt:lpstr>Задание № 2.1. Составьте бизнес-модель</vt:lpstr>
      <vt:lpstr>Кейс № 2.1</vt:lpstr>
      <vt:lpstr>Заполните</vt:lpstr>
      <vt:lpstr>Задание № 2.2. Составьте бизнес-модель</vt:lpstr>
      <vt:lpstr>Презентация PowerPoint</vt:lpstr>
      <vt:lpstr>Заполните</vt:lpstr>
      <vt:lpstr>Написание пользовательских историй. Требования к продукту и Бэклог.</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Выбор принципов  дизайна для конкретных продуктовых кейсов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Кейс 4.2. Вводные данные</vt:lpstr>
      <vt:lpstr>Кейс 4.2. Вводные данные</vt:lpstr>
      <vt:lpstr>Кейс 4.2. Вводные данные</vt:lpstr>
      <vt:lpstr>Кейс 4.2. Вариант 1 (наш сайт)</vt:lpstr>
      <vt:lpstr>Кейс 4.2. Вариант 2 (конкурент 1)</vt:lpstr>
      <vt:lpstr>Кейс 4.2. Вариант 2 (конкурент 1)</vt:lpstr>
      <vt:lpstr>Кейс 4.2. Вариант 3 (конкурент 2)</vt:lpstr>
      <vt:lpstr>Презентация PowerPoint</vt:lpstr>
      <vt:lpstr>Презентация PowerPoint</vt:lpstr>
      <vt:lpstr>Разработка прототипов продукта</vt:lpstr>
      <vt:lpstr>Задание 5.1. Дизайн мобильного приложения</vt:lpstr>
      <vt:lpstr>Кейс № 5.1</vt:lpstr>
      <vt:lpstr>Кейс № 5.1</vt:lpstr>
      <vt:lpstr>Кейс № 5.1 - Вопросы Клиента к Продукту</vt:lpstr>
      <vt:lpstr>Кейс № 5.1 - Вопросы Клиента к Продукту</vt:lpstr>
      <vt:lpstr>Задание 5.2. Прототипы онлайн e-commerce платформы</vt:lpstr>
      <vt:lpstr>Кейс 5.2 – Вариант 1</vt:lpstr>
      <vt:lpstr>Кейс 5.2 – Вариант 1</vt:lpstr>
      <vt:lpstr>Кейс 5.2 – Вариант 1</vt:lpstr>
      <vt:lpstr>Кейс 5.2 – Вариант 2</vt:lpstr>
      <vt:lpstr>Кейс 5.2 – Вариант 3</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Формулировка UVP, определение границ MVP</dc:title>
  <dc:creator>Lera</dc:creator>
  <cp:lastModifiedBy>Lera</cp:lastModifiedBy>
  <cp:revision>15</cp:revision>
  <dcterms:modified xsi:type="dcterms:W3CDTF">2023-05-05T22:14:53Z</dcterms:modified>
</cp:coreProperties>
</file>